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60" r:id="rId4"/>
    <p:sldId id="269" r:id="rId5"/>
    <p:sldId id="336" r:id="rId6"/>
    <p:sldId id="339" r:id="rId7"/>
    <p:sldId id="337" r:id="rId8"/>
    <p:sldId id="338" r:id="rId9"/>
    <p:sldId id="324" r:id="rId10"/>
    <p:sldId id="340" r:id="rId11"/>
    <p:sldId id="341" r:id="rId12"/>
    <p:sldId id="321" r:id="rId13"/>
    <p:sldId id="342" r:id="rId14"/>
    <p:sldId id="322" r:id="rId15"/>
    <p:sldId id="333" r:id="rId16"/>
    <p:sldId id="343" r:id="rId17"/>
    <p:sldId id="326" r:id="rId18"/>
    <p:sldId id="344" r:id="rId19"/>
    <p:sldId id="268" r:id="rId20"/>
    <p:sldId id="264" r:id="rId21"/>
    <p:sldId id="270" r:id="rId22"/>
    <p:sldId id="273" r:id="rId23"/>
    <p:sldId id="274" r:id="rId24"/>
    <p:sldId id="275" r:id="rId25"/>
    <p:sldId id="276" r:id="rId2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294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a.a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2023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Intermediate Arduino Programming for </a:t>
            </a:r>
            <a:r>
              <a:rPr lang="en-US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IoT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8153400" cy="3048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                   </a:t>
            </a: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www.paulfrommeyer.com</a:t>
            </a:r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28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Corporate Sponsor: DXC Technology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56836"/>
            <a:ext cx="2438400" cy="133096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442762" cy="792162"/>
          </a:xfrm>
        </p:spPr>
        <p:txBody>
          <a:bodyPr/>
          <a:lstStyle/>
          <a:p>
            <a:r>
              <a:rPr lang="en-US" sz="3200" dirty="0" smtClean="0"/>
              <a:t>Hyperlinks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838200"/>
            <a:ext cx="86106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/>
              <a:t>“In computing, a hyperlink, or simply a link, is a digital reference to data that the user can follow or be guided to by clicking or tapping. A hyperlink points to a whole document or to a specific element within a document. Hypertext is text with hyperlinks. The text that is linked from is known as anchor text</a:t>
            </a:r>
            <a:r>
              <a:rPr lang="en-US" sz="1600" b="1" dirty="0" smtClean="0"/>
              <a:t>.” – Wikipedia</a:t>
            </a:r>
            <a:endParaRPr lang="en-US" sz="1600" b="1" dirty="0" smtClean="0"/>
          </a:p>
          <a:p>
            <a:pPr>
              <a:spcBef>
                <a:spcPts val="1200"/>
              </a:spcBef>
            </a:pPr>
            <a:r>
              <a:rPr lang="en-US" sz="1600" b="1" dirty="0" smtClean="0"/>
              <a:t>Hyperlinks are the heart and soul of the web– they are what “make it work”</a:t>
            </a:r>
            <a:endParaRPr lang="en-US" sz="1600" b="1" i="1" dirty="0" smtClean="0"/>
          </a:p>
          <a:p>
            <a:pPr>
              <a:spcBef>
                <a:spcPts val="1200"/>
              </a:spcBef>
            </a:pPr>
            <a:r>
              <a:rPr lang="en-US" sz="1600" b="1" dirty="0" smtClean="0"/>
              <a:t>A little known fact is that hyperlinks were used prior to the web. A hyperlinked data storage system famous in it’s day was Apple’s </a:t>
            </a:r>
            <a:r>
              <a:rPr lang="en-US" sz="1600" b="1" i="1" dirty="0" err="1" smtClean="0"/>
              <a:t>Hypercard</a:t>
            </a:r>
            <a:r>
              <a:rPr lang="en-US" sz="1600" b="1" i="1" dirty="0" smtClean="0"/>
              <a:t> </a:t>
            </a:r>
            <a:r>
              <a:rPr lang="en-US" sz="1600" b="1" dirty="0" smtClean="0"/>
              <a:t>for the Macintosh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In HTML, no surprise, hyperlinks are implemented as tags. And the hyperlink tag syntax looks like this:</a:t>
            </a:r>
            <a:br>
              <a:rPr lang="en-US" sz="1600" b="1" dirty="0" smtClean="0"/>
            </a:b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</a:t>
            </a: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”&gt; HTML body content– any HTML body content! &lt;/a&gt;</a:t>
            </a:r>
            <a:endParaRPr lang="en-US" sz="16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600" b="1" dirty="0"/>
              <a:t>Example: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="https://www.w3schools.com/tags/tag_a.asp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"&gt;Hyperlink Tag Reference Page&lt;/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W3C </a:t>
            </a:r>
            <a:r>
              <a:rPr lang="en-US" sz="1600" b="1" dirty="0"/>
              <a:t>Hyperlink reference page is here: </a:t>
            </a:r>
            <a:r>
              <a:rPr lang="en-US" sz="1600" b="1" dirty="0">
                <a:hlinkClick r:id="rId2"/>
              </a:rPr>
              <a:t>https://</a:t>
            </a:r>
            <a:r>
              <a:rPr lang="en-US" sz="1600" b="1" dirty="0" smtClean="0">
                <a:hlinkClick r:id="rId2"/>
              </a:rPr>
              <a:t>www.w3schools.com/tags/tag_a.asp</a:t>
            </a:r>
            <a:r>
              <a:rPr lang="en-US" sz="1600" b="1" dirty="0" smtClean="0"/>
              <a:t> </a:t>
            </a:r>
            <a:br>
              <a:rPr lang="en-US" sz="1600" b="1" dirty="0" smtClean="0"/>
            </a:br>
            <a:r>
              <a:rPr lang="en-US" sz="1600" b="1" dirty="0" smtClean="0"/>
              <a:t>(did you see what I did there? </a:t>
            </a:r>
            <a:r>
              <a:rPr lang="en-US" sz="1600" b="1" dirty="0" smtClean="0">
                <a:sym typeface="Wingdings" panose="05000000000000000000" pitchFamily="2" charset="2"/>
              </a:rPr>
              <a:t> )</a:t>
            </a:r>
            <a:endParaRPr lang="en-US" sz="1600" b="1" dirty="0"/>
          </a:p>
          <a:p>
            <a:pPr>
              <a:spcBef>
                <a:spcPts val="1200"/>
              </a:spcBef>
            </a:pPr>
            <a:r>
              <a:rPr lang="en-US" sz="1600" b="1" dirty="0" smtClean="0"/>
              <a:t>Note that:</a:t>
            </a:r>
          </a:p>
          <a:p>
            <a:pPr lvl="1">
              <a:spcBef>
                <a:spcPts val="1200"/>
              </a:spcBef>
            </a:pPr>
            <a:r>
              <a:rPr lang="en-US" sz="1200" b="1" dirty="0" smtClean="0"/>
              <a:t>The hyperlinks tag has both opening &lt;a&gt; and closing &lt;/a&gt; </a:t>
            </a:r>
            <a:r>
              <a:rPr lang="en-US" sz="1200" b="1" dirty="0" err="1" smtClean="0"/>
              <a:t>delimeters</a:t>
            </a:r>
            <a:endParaRPr lang="en-US" sz="1200" b="1" dirty="0" smtClean="0"/>
          </a:p>
          <a:p>
            <a:pPr lvl="1">
              <a:spcBef>
                <a:spcPts val="1200"/>
              </a:spcBef>
            </a:pPr>
            <a:r>
              <a:rPr lang="en-US" sz="1200" b="1" dirty="0" smtClean="0"/>
              <a:t>Since </a:t>
            </a:r>
            <a:r>
              <a:rPr lang="en-US" sz="1200" b="1" i="1" dirty="0" smtClean="0"/>
              <a:t>any </a:t>
            </a:r>
            <a:r>
              <a:rPr lang="en-US" sz="1200" b="1" dirty="0" smtClean="0"/>
              <a:t>HTML can be “made into” a hyperlink by enclosing it within the opening and closing tags, entire images can be made into tags:</a:t>
            </a:r>
            <a:br>
              <a:rPr lang="en-US" sz="1200" b="1" dirty="0" smtClean="0"/>
            </a:br>
            <a:r>
              <a:rPr lang="en-US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12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</a:t>
            </a:r>
            <a:r>
              <a:rPr lang="en-US" sz="12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congress.gov"&gt;&lt;</a:t>
            </a:r>
            <a:r>
              <a:rPr lang="en-US" sz="12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=video-legislative-process.jpg&gt;&lt;/</a:t>
            </a:r>
            <a:r>
              <a:rPr lang="en-US" sz="12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a&gt;</a:t>
            </a:r>
            <a:endParaRPr lang="en-US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363304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639762"/>
          </a:xfrm>
        </p:spPr>
        <p:txBody>
          <a:bodyPr/>
          <a:lstStyle/>
          <a:p>
            <a:r>
              <a:rPr lang="en-US" sz="2800" dirty="0" smtClean="0"/>
              <a:t>Clas</a:t>
            </a:r>
            <a:r>
              <a:rPr lang="en-US" sz="2800" dirty="0" smtClean="0"/>
              <a:t>s Exercise: Hyperlinks</a:t>
            </a:r>
            <a:endParaRPr lang="en-US" sz="2800" dirty="0">
              <a:solidFill>
                <a:srgbClr val="00FFFF"/>
              </a:solidFill>
            </a:endParaRPr>
          </a:p>
        </p:txBody>
      </p:sp>
      <p:sp>
        <p:nvSpPr>
          <p:cNvPr id="3" name="AutoShape 2" descr="Adding the Basic HTML Document Tr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838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Now let’s add some </a:t>
            </a:r>
            <a:r>
              <a:rPr lang="en-US" sz="1600" b="1" dirty="0" err="1" smtClean="0"/>
              <a:t>hyperlinkage</a:t>
            </a:r>
            <a:r>
              <a:rPr lang="en-US" sz="1600" b="1" dirty="0" smtClean="0"/>
              <a:t> to our sample HTML file. Make a copy of your seiche.html file by saving it as hyperlink.html. Then modify the new file as shown below to turn the legislative process picture into a hyperlink.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53000" y="3200400"/>
            <a:ext cx="3962400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Onc</a:t>
            </a:r>
            <a:r>
              <a:rPr lang="en-US" sz="1600" b="1" dirty="0" smtClean="0"/>
              <a:t>e you have modified your HTML file and saved it, open the file in a browser. Your should see a page like the one at right. 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Click (right-click) on the image. What happens?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Note that, as shown in the HTML here, HTML parsers (browsers) </a:t>
            </a:r>
            <a:r>
              <a:rPr lang="en-US" sz="1600" b="1" i="1" dirty="0" smtClean="0"/>
              <a:t>ignore whitespace</a:t>
            </a:r>
            <a:r>
              <a:rPr lang="en-US" sz="1600" b="1" dirty="0" smtClean="0"/>
              <a:t>, so you can arrange tags on their own lines to make the HTML easier to read.</a:t>
            </a:r>
            <a:endParaRPr lang="en-US" sz="1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3487" y="1854875"/>
            <a:ext cx="465704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&lt;head&gt;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title&gt;SEICHE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Website&lt;/title&gt;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&lt;/head&gt;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&lt;h1&gt;Welcome to 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our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 page!&lt;/h1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&lt;a </a:t>
            </a:r>
            <a:r>
              <a:rPr lang="en-US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="https://congress.gov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&lt;</a:t>
            </a:r>
            <a:r>
              <a:rPr lang="en-US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=video-legislative-process.jpg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a&gt;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5" y="4355113"/>
            <a:ext cx="2725737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28600" y="6172200"/>
            <a:ext cx="38100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600" b="1" dirty="0" smtClean="0">
                <a:solidFill>
                  <a:srgbClr val="00FFFF"/>
                </a:solidFill>
              </a:rPr>
              <a:t>Doesn’t </a:t>
            </a:r>
            <a:r>
              <a:rPr lang="en-US" sz="1600" b="1" i="1" dirty="0" smtClean="0">
                <a:solidFill>
                  <a:srgbClr val="00FFFF"/>
                </a:solidFill>
              </a:rPr>
              <a:t>look</a:t>
            </a:r>
            <a:r>
              <a:rPr lang="en-US" sz="1600" b="1" dirty="0" smtClean="0">
                <a:solidFill>
                  <a:srgbClr val="00FFFF"/>
                </a:solidFill>
              </a:rPr>
              <a:t> any different, does it?</a:t>
            </a:r>
            <a:endParaRPr lang="en-US" sz="1600" b="1" dirty="0" smtClean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442762" cy="792162"/>
          </a:xfrm>
        </p:spPr>
        <p:txBody>
          <a:bodyPr/>
          <a:lstStyle/>
          <a:p>
            <a:r>
              <a:rPr lang="en-US" sz="3200" dirty="0" smtClean="0"/>
              <a:t>Web Page Inspection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76600" y="990600"/>
            <a:ext cx="5105400" cy="260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If you navigate to good old http://congress.gov, and once again left click on the image we’ve been using, you should see the menu at right if you are using Firefox.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This time, select “Inspect”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This will pop some developers’ HTML inspection windows, as see below.</a:t>
            </a:r>
            <a:endParaRPr lang="en-US" sz="1400" b="1" dirty="0" smtClean="0"/>
          </a:p>
        </p:txBody>
      </p:sp>
      <p:sp>
        <p:nvSpPr>
          <p:cNvPr id="3" name="AutoShape 2" descr="6.1. File System Abstractions — Operating Systems Stud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6" y="1143000"/>
            <a:ext cx="2894013" cy="24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154863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5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442762" cy="792162"/>
          </a:xfrm>
        </p:spPr>
        <p:txBody>
          <a:bodyPr/>
          <a:lstStyle/>
          <a:p>
            <a:r>
              <a:rPr lang="en-US" sz="3200" dirty="0" smtClean="0"/>
              <a:t>Web Page Inspection (cont.)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990600"/>
            <a:ext cx="83820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And of course, you can do the same thing for the page(s) </a:t>
            </a:r>
            <a:r>
              <a:rPr lang="en-US" sz="1800" b="1" dirty="0" err="1" smtClean="0"/>
              <a:t>y’all</a:t>
            </a:r>
            <a:r>
              <a:rPr lang="en-US" sz="1800" b="1" dirty="0" smtClean="0"/>
              <a:t> just made!</a:t>
            </a:r>
            <a:endParaRPr lang="en-US" sz="1400" b="1" dirty="0" smtClean="0"/>
          </a:p>
        </p:txBody>
      </p:sp>
      <p:sp>
        <p:nvSpPr>
          <p:cNvPr id="3" name="AutoShape 2" descr="6.1. File System Abstractions — Operating Systems Stud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" y="1981200"/>
            <a:ext cx="7869237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7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442762" cy="792162"/>
          </a:xfrm>
        </p:spPr>
        <p:txBody>
          <a:bodyPr/>
          <a:lstStyle/>
          <a:p>
            <a:r>
              <a:rPr lang="en-US" sz="3200" dirty="0" smtClean="0"/>
              <a:t>HTTP and MIME Types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762000"/>
            <a:ext cx="8686800" cy="2895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b="1" dirty="0" smtClean="0"/>
              <a:t>Multipurpose Internet Mail Extensions (MIME) were a series of protocols developed for encapsulating binary data (applications, images) in plain text.</a:t>
            </a:r>
            <a:endParaRPr lang="en-US" sz="2000" b="1" dirty="0" smtClean="0"/>
          </a:p>
          <a:p>
            <a:pPr>
              <a:spcBef>
                <a:spcPts val="1200"/>
              </a:spcBef>
            </a:pPr>
            <a:r>
              <a:rPr lang="en-US" sz="2400" b="1" dirty="0" smtClean="0"/>
              <a:t>MIME was originally used for the plain-text based e-mail systems of the 1990’s</a:t>
            </a:r>
            <a:endParaRPr lang="en-US" sz="2400" b="1" dirty="0" smtClean="0"/>
          </a:p>
          <a:p>
            <a:pPr>
              <a:spcBef>
                <a:spcPts val="1200"/>
              </a:spcBef>
            </a:pPr>
            <a:r>
              <a:rPr lang="en-US" sz="2400" b="1" dirty="0" smtClean="0"/>
              <a:t>When the W3C (Word Wide Web Consortium, </a:t>
            </a:r>
            <a:r>
              <a:rPr lang="en-US" sz="2400" b="1" dirty="0" err="1" smtClean="0"/>
              <a:t>natch</a:t>
            </a:r>
            <a:r>
              <a:rPr lang="en-US" sz="2400" b="1" dirty="0" smtClean="0"/>
              <a:t>) needed a protocol for identifying data types in HTTP, they chose the already-existing MIME, rather than reinvent the wheel</a:t>
            </a:r>
            <a:endParaRPr lang="en-US" sz="2400" b="1" dirty="0" smtClean="0"/>
          </a:p>
          <a:p>
            <a:pPr marL="0" indent="0">
              <a:spcBef>
                <a:spcPts val="1200"/>
              </a:spcBef>
              <a:buNone/>
            </a:pPr>
            <a:endParaRPr lang="en-US" sz="2400" b="1" dirty="0"/>
          </a:p>
        </p:txBody>
      </p:sp>
      <p:sp>
        <p:nvSpPr>
          <p:cNvPr id="3" name="AutoShape 2" descr="6.1. File System Abstractions — Operating Systems Stud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6" y="4048125"/>
            <a:ext cx="234315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86" y="3886200"/>
            <a:ext cx="2630714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3657600"/>
            <a:ext cx="35147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6172200"/>
            <a:ext cx="86868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600" b="1" dirty="0" smtClean="0">
                <a:solidFill>
                  <a:srgbClr val="00FFFF"/>
                </a:solidFill>
              </a:rPr>
              <a:t>You don’t need to know the gory details for </a:t>
            </a:r>
            <a:r>
              <a:rPr lang="en-US" sz="1600" b="1" i="1" dirty="0" smtClean="0">
                <a:solidFill>
                  <a:srgbClr val="00FFFF"/>
                </a:solidFill>
              </a:rPr>
              <a:t>this</a:t>
            </a:r>
            <a:r>
              <a:rPr lang="en-US" sz="1600" b="1" dirty="0" smtClean="0">
                <a:solidFill>
                  <a:srgbClr val="00FFFF"/>
                </a:solidFill>
              </a:rPr>
              <a:t> class, but you’ll see MIME references </a:t>
            </a:r>
            <a:r>
              <a:rPr lang="en-US" sz="1600" b="1" i="1" dirty="0" smtClean="0">
                <a:solidFill>
                  <a:srgbClr val="00FFFF"/>
                </a:solidFill>
              </a:rPr>
              <a:t>frequently </a:t>
            </a:r>
            <a:r>
              <a:rPr lang="en-US" sz="1600" b="1" dirty="0" smtClean="0">
                <a:solidFill>
                  <a:srgbClr val="00FFFF"/>
                </a:solidFill>
              </a:rPr>
              <a:t>when working with HTML and webservers!</a:t>
            </a:r>
            <a:endParaRPr lang="en-US" sz="1600" b="1" dirty="0" smtClean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792162"/>
          </a:xfrm>
        </p:spPr>
        <p:txBody>
          <a:bodyPr/>
          <a:lstStyle/>
          <a:p>
            <a:r>
              <a:rPr lang="en-US" sz="3200" dirty="0" smtClean="0"/>
              <a:t>Using SPIFFS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990599"/>
            <a:ext cx="5257800" cy="549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We already loaded the SPIFFS tool into our IDE’s. Now we will learn how to use it.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SPIFFS requires that any data to be uploaded be present in a folder named “data” in the same folder as the sketch that will be using it:</a:t>
            </a:r>
            <a:br>
              <a:rPr lang="en-US" sz="1800" b="1" dirty="0" smtClean="0"/>
            </a:br>
            <a:r>
              <a:rPr lang="en-US" sz="1800" b="1" dirty="0" smtClean="0"/>
              <a:t>[SKETCH7A]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 smtClean="0"/>
              <a:t>     SKETCH7A.ino</a:t>
            </a:r>
            <a:br>
              <a:rPr lang="en-US" sz="1800" b="1" dirty="0" smtClean="0"/>
            </a:br>
            <a:r>
              <a:rPr lang="en-US" sz="1800" b="1" dirty="0" smtClean="0"/>
              <a:t>     [data]</a:t>
            </a:r>
            <a:br>
              <a:rPr lang="en-US" sz="1800" b="1" dirty="0" smtClean="0"/>
            </a:br>
            <a:r>
              <a:rPr lang="en-US" sz="1800" b="1" dirty="0" smtClean="0"/>
              <a:t>          file1</a:t>
            </a:r>
            <a:br>
              <a:rPr lang="en-US" sz="1800" b="1" dirty="0" smtClean="0"/>
            </a:br>
            <a:r>
              <a:rPr lang="en-US" sz="1800" b="1" dirty="0" smtClean="0"/>
              <a:t>          file2</a:t>
            </a:r>
            <a:br>
              <a:rPr lang="en-US" sz="1800" b="1" dirty="0" smtClean="0"/>
            </a:br>
            <a:r>
              <a:rPr lang="en-US" sz="1800" b="1" dirty="0" smtClean="0"/>
              <a:t>          …..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This data is uploaded by selecting the </a:t>
            </a:r>
            <a:r>
              <a:rPr lang="en-US" sz="1800" b="1" u="sng" dirty="0" smtClean="0"/>
              <a:t>ESP8266 Sketch Data Upload</a:t>
            </a:r>
            <a:r>
              <a:rPr lang="en-US" sz="1800" b="1" dirty="0" smtClean="0"/>
              <a:t> item from the Tools menu in the IDE. 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When the menu item is selected, all files in the “data” folder are uploaded to the ESP8266 microcontroller flash</a:t>
            </a:r>
            <a:endParaRPr lang="en-US" sz="1400" b="1" dirty="0"/>
          </a:p>
        </p:txBody>
      </p:sp>
      <p:sp>
        <p:nvSpPr>
          <p:cNvPr id="3" name="AutoShape 2" descr="6.1. File System Abstractions — Operating Systems Stud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8800"/>
            <a:ext cx="339566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38800" y="2895600"/>
            <a:ext cx="33956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792162"/>
          </a:xfrm>
        </p:spPr>
        <p:txBody>
          <a:bodyPr/>
          <a:lstStyle/>
          <a:p>
            <a:r>
              <a:rPr lang="en-US" sz="3200" dirty="0" smtClean="0"/>
              <a:t>Using SPIFFS (cont.)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990599"/>
            <a:ext cx="3989987" cy="5495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800" b="1" dirty="0" smtClean="0"/>
              <a:t>A critical aspect of using SPIFFS is that you must be aware of just how much storage the files you are uploading use.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The ESP8266 </a:t>
            </a:r>
            <a:r>
              <a:rPr lang="en-US" sz="1800" b="1" dirty="0" err="1" smtClean="0"/>
              <a:t>Wemos</a:t>
            </a:r>
            <a:r>
              <a:rPr lang="en-US" sz="1800" b="1" dirty="0" smtClean="0"/>
              <a:t> D1 Mini we use by default has 4MB of flash. That has to be divided between code and SPIFFS storage.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You can view, and change, the allocation from the Tools menu as shown at right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The default 2:1 ratio of SPIFFS (FS) to code (OTA) is usually adequate in most cases</a:t>
            </a:r>
          </a:p>
          <a:p>
            <a:pPr>
              <a:spcBef>
                <a:spcPts val="1200"/>
              </a:spcBef>
            </a:pPr>
            <a:r>
              <a:rPr lang="en-US" sz="1800" b="1" dirty="0" smtClean="0"/>
              <a:t>If you need a gob of storage for web files, you’ll need to move to an ESP32. Which will also be a </a:t>
            </a:r>
            <a:r>
              <a:rPr lang="en-US" sz="1800" b="1" i="1" dirty="0" smtClean="0"/>
              <a:t>much </a:t>
            </a:r>
            <a:r>
              <a:rPr lang="en-US" sz="1800" b="1" dirty="0" smtClean="0"/>
              <a:t>faster server.</a:t>
            </a:r>
            <a:endParaRPr lang="en-US" sz="1400" b="1" dirty="0"/>
          </a:p>
        </p:txBody>
      </p:sp>
      <p:sp>
        <p:nvSpPr>
          <p:cNvPr id="3" name="AutoShape 2" descr="6.1. File System Abstractions — Operating Systems Study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38800" y="2895600"/>
            <a:ext cx="339566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350963"/>
            <a:ext cx="481012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43800" y="3311104"/>
            <a:ext cx="1490663" cy="727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18587" y="3318296"/>
            <a:ext cx="3325213" cy="21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639762"/>
          </a:xfrm>
        </p:spPr>
        <p:txBody>
          <a:bodyPr/>
          <a:lstStyle/>
          <a:p>
            <a:r>
              <a:rPr lang="en-US" sz="2800" dirty="0" smtClean="0"/>
              <a:t>CLASS </a:t>
            </a:r>
            <a:r>
              <a:rPr lang="en-US" sz="2800" dirty="0" smtClean="0"/>
              <a:t>EXERCISE – DISPLAY A WEB PAGE!</a:t>
            </a:r>
            <a:endParaRPr lang="en-US" sz="2800" dirty="0">
              <a:solidFill>
                <a:srgbClr val="00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990600"/>
            <a:ext cx="77724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b="1" dirty="0" smtClean="0"/>
              <a:t>Open SKETCH7A;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do not upload it!!</a:t>
            </a:r>
            <a:endParaRPr lang="en-US" sz="2400" b="1" i="1" u="sng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400" b="1" dirty="0" smtClean="0"/>
              <a:t>The necessary web files are already in the “data” directory, however, you will need to upload them</a:t>
            </a:r>
            <a:endParaRPr lang="en-US" sz="2400" b="1" dirty="0" smtClean="0"/>
          </a:p>
          <a:p>
            <a:pPr>
              <a:spcBef>
                <a:spcPts val="1200"/>
              </a:spcBef>
            </a:pPr>
            <a:r>
              <a:rPr lang="en-US" sz="2400" b="1" dirty="0" smtClean="0"/>
              <a:t>As shown previously, select </a:t>
            </a:r>
            <a:r>
              <a:rPr lang="en-US" sz="2400" b="1" u="sng" dirty="0" smtClean="0"/>
              <a:t>ESP8266 Data Upload</a:t>
            </a:r>
            <a:r>
              <a:rPr lang="en-US" sz="2400" b="1" dirty="0" smtClean="0"/>
              <a:t> from the Tools menu to initiate the upload of the data files to your display</a:t>
            </a:r>
            <a:endParaRPr lang="en-US" sz="2400" b="1" u="sng" dirty="0" smtClean="0"/>
          </a:p>
          <a:p>
            <a:pPr>
              <a:spcBef>
                <a:spcPts val="1200"/>
              </a:spcBef>
            </a:pPr>
            <a:r>
              <a:rPr lang="en-US" sz="2400" b="1" dirty="0" smtClean="0"/>
              <a:t>Once the data has uploaded, upload your sketch as usual</a:t>
            </a:r>
          </a:p>
          <a:p>
            <a:pPr>
              <a:spcBef>
                <a:spcPts val="1200"/>
              </a:spcBef>
            </a:pPr>
            <a:r>
              <a:rPr lang="en-US" sz="2400" b="1" dirty="0" smtClean="0"/>
              <a:t>You will need to obtain the IP address of your </a:t>
            </a:r>
            <a:r>
              <a:rPr lang="en-US" sz="2400" b="1" dirty="0" err="1" smtClean="0"/>
              <a:t>WiFi</a:t>
            </a:r>
            <a:r>
              <a:rPr lang="en-US" sz="2400" b="1" dirty="0" smtClean="0"/>
              <a:t> connection from the Serial Monitor (I haven’t added a </a:t>
            </a:r>
            <a:r>
              <a:rPr lang="en-US" sz="2400" b="1" dirty="0" err="1" smtClean="0"/>
              <a:t>Parola</a:t>
            </a:r>
            <a:r>
              <a:rPr lang="en-US" sz="2400" b="1" dirty="0" smtClean="0"/>
              <a:t> IP display to this sketch yet.)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2169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639762"/>
          </a:xfrm>
        </p:spPr>
        <p:txBody>
          <a:bodyPr/>
          <a:lstStyle/>
          <a:p>
            <a:r>
              <a:rPr lang="en-US" sz="2800" dirty="0" smtClean="0"/>
              <a:t>DISPLAY A WEB PAGE! (cont.)</a:t>
            </a:r>
            <a:endParaRPr lang="en-US" sz="2800" dirty="0">
              <a:solidFill>
                <a:srgbClr val="00FFFF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990600"/>
            <a:ext cx="77724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b="1" dirty="0" smtClean="0"/>
              <a:t>Onc</a:t>
            </a:r>
            <a:r>
              <a:rPr lang="en-US" sz="2400" b="1" dirty="0" smtClean="0"/>
              <a:t>e you have the IP address of your display, open it in a browser using a URL, thus: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en-US" sz="2400" b="1" i="1" dirty="0" smtClean="0"/>
              <a:t>ip-address</a:t>
            </a:r>
            <a:endParaRPr lang="en-US" sz="2400" b="1" dirty="0"/>
          </a:p>
          <a:p>
            <a:pPr>
              <a:spcBef>
                <a:spcPts val="1200"/>
              </a:spcBef>
            </a:pPr>
            <a:r>
              <a:rPr lang="en-US" sz="2400" b="1" dirty="0" smtClean="0"/>
              <a:t>You should see a browser display like the one below!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3" y="3223404"/>
            <a:ext cx="4583113" cy="309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1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5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HOMEWORK</a:t>
            </a:r>
          </a:p>
          <a:p>
            <a:r>
              <a:rPr lang="en-US" sz="2800" b="1" dirty="0" smtClean="0">
                <a:solidFill>
                  <a:srgbClr val="FFFF00"/>
                </a:solidFill>
              </a:rPr>
              <a:t>No Homework This Week</a:t>
            </a:r>
            <a:endParaRPr lang="en-US" sz="2800" b="1" dirty="0" smtClean="0">
              <a:solidFill>
                <a:srgbClr val="00FFFF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pPr lvl="0"/>
            <a:r>
              <a:rPr lang="en-US" sz="2400" dirty="0"/>
              <a:t>Review of </a:t>
            </a:r>
            <a:r>
              <a:rPr lang="en-US" sz="2400" dirty="0" err="1"/>
              <a:t>WiFi</a:t>
            </a:r>
            <a:r>
              <a:rPr lang="en-US" sz="2400" dirty="0"/>
              <a:t> technology (but no gory details)</a:t>
            </a:r>
          </a:p>
          <a:p>
            <a:pPr lvl="0"/>
            <a:r>
              <a:rPr lang="en-US" sz="2400" dirty="0"/>
              <a:t>Class Exercise: Review of </a:t>
            </a:r>
            <a:r>
              <a:rPr lang="en-US" sz="2400" dirty="0" err="1"/>
              <a:t>WiFi</a:t>
            </a:r>
            <a:r>
              <a:rPr lang="en-US" sz="2400" dirty="0"/>
              <a:t> access with </a:t>
            </a:r>
            <a:r>
              <a:rPr lang="en-US" sz="2400" dirty="0" err="1"/>
              <a:t>WiFi</a:t>
            </a:r>
            <a:r>
              <a:rPr lang="en-US" sz="2400" dirty="0"/>
              <a:t> Manager</a:t>
            </a:r>
          </a:p>
          <a:p>
            <a:pPr lvl="0"/>
            <a:r>
              <a:rPr lang="en-US" sz="2400" dirty="0" smtClean="0"/>
              <a:t>Uploading a web page using SPIFFS</a:t>
            </a:r>
            <a:endParaRPr lang="en-US" sz="2400" dirty="0"/>
          </a:p>
          <a:p>
            <a:pPr lvl="0"/>
            <a:r>
              <a:rPr lang="en-US" sz="2400" dirty="0"/>
              <a:t>Class Exercise: </a:t>
            </a:r>
            <a:r>
              <a:rPr lang="en-US" sz="2400" dirty="0" smtClean="0"/>
              <a:t>Create a basic web server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6354762"/>
          </a:xfrm>
        </p:spPr>
        <p:txBody>
          <a:bodyPr/>
          <a:lstStyle/>
          <a:p>
            <a:r>
              <a:rPr lang="en-US" sz="7200" dirty="0" smtClean="0"/>
              <a:t>REMINDER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4000" dirty="0" smtClean="0">
                <a:solidFill>
                  <a:srgbClr val="FFFF00"/>
                </a:solidFill>
              </a:rPr>
              <a:t>YOU </a:t>
            </a:r>
            <a:r>
              <a:rPr lang="en-US" sz="4000" u="sng" dirty="0" smtClean="0">
                <a:solidFill>
                  <a:srgbClr val="FFFF00"/>
                </a:solidFill>
              </a:rPr>
              <a:t>MUST</a:t>
            </a:r>
            <a:r>
              <a:rPr lang="en-US" sz="4000" dirty="0" smtClean="0">
                <a:solidFill>
                  <a:srgbClr val="FFFF00"/>
                </a:solidFill>
              </a:rPr>
              <a:t> HAVE A </a:t>
            </a:r>
            <a:r>
              <a:rPr lang="en-US" sz="4000" i="1" dirty="0" smtClean="0">
                <a:solidFill>
                  <a:srgbClr val="FFFF00"/>
                </a:solidFill>
              </a:rPr>
              <a:t>WORKING</a:t>
            </a:r>
            <a:r>
              <a:rPr lang="en-US" sz="4000" dirty="0" smtClean="0">
                <a:solidFill>
                  <a:srgbClr val="FFFF00"/>
                </a:solidFill>
              </a:rPr>
              <a:t> LED MATRIX DISPLAY TO TAKE THIS CLASS!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200" dirty="0" smtClean="0"/>
              <a:t>If displays are lost or damaged, replacements are $70 with 1-week lead time for replacement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6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/>
          <a:p>
            <a:r>
              <a:rPr lang="en-US" sz="2800" dirty="0" smtClean="0"/>
              <a:t>Our Microcontroller: The </a:t>
            </a:r>
            <a:r>
              <a:rPr lang="en-US" sz="2800" dirty="0" err="1" smtClean="0"/>
              <a:t>WeMos</a:t>
            </a:r>
            <a:r>
              <a:rPr lang="en-US" sz="2800" dirty="0" smtClean="0"/>
              <a:t> D1 Mini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89404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4483208"/>
            <a:ext cx="9144000" cy="1981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endParaRPr lang="en-US" sz="1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 err="1" smtClean="0">
                <a:solidFill>
                  <a:schemeClr val="tx1"/>
                </a:solidFill>
              </a:rPr>
              <a:t>Hilights</a:t>
            </a:r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11 </a:t>
            </a:r>
            <a:r>
              <a:rPr lang="en-US" sz="1200" b="1" dirty="0">
                <a:solidFill>
                  <a:schemeClr val="tx1"/>
                </a:solidFill>
              </a:rPr>
              <a:t>digital </a:t>
            </a:r>
            <a:r>
              <a:rPr lang="en-US" sz="1200" b="1" dirty="0" smtClean="0">
                <a:solidFill>
                  <a:schemeClr val="tx1"/>
                </a:solidFill>
              </a:rPr>
              <a:t>IO: all are interrupt and </a:t>
            </a:r>
            <a:r>
              <a:rPr lang="en-US" sz="1200" b="1" dirty="0" err="1" smtClean="0">
                <a:solidFill>
                  <a:schemeClr val="tx1"/>
                </a:solidFill>
              </a:rPr>
              <a:t>pwm</a:t>
            </a:r>
            <a:r>
              <a:rPr lang="en-US" sz="1200" b="1" dirty="0" smtClean="0">
                <a:solidFill>
                  <a:schemeClr val="tx1"/>
                </a:solidFill>
              </a:rPr>
              <a:t> capable (except D0/GPIO16)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1 analog </a:t>
            </a:r>
            <a:r>
              <a:rPr lang="en-US" sz="1200" b="1" dirty="0" smtClean="0">
                <a:solidFill>
                  <a:schemeClr val="tx1"/>
                </a:solidFill>
              </a:rPr>
              <a:t>input (</a:t>
            </a:r>
            <a:r>
              <a:rPr lang="en-US" sz="1200" b="1" dirty="0">
                <a:solidFill>
                  <a:schemeClr val="tx1"/>
                </a:solidFill>
              </a:rPr>
              <a:t>3.2V max input</a:t>
            </a:r>
            <a:r>
              <a:rPr lang="en-US" sz="1200" b="1" dirty="0" smtClean="0">
                <a:solidFill>
                  <a:schemeClr val="tx1"/>
                </a:solidFill>
              </a:rPr>
              <a:t>): A0/ADC0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Micro USB </a:t>
            </a:r>
            <a:r>
              <a:rPr lang="en-US" sz="1200" b="1" u="sng" dirty="0" smtClean="0">
                <a:solidFill>
                  <a:schemeClr val="tx1"/>
                </a:solidFill>
              </a:rPr>
              <a:t>or</a:t>
            </a:r>
            <a:r>
              <a:rPr lang="en-US" sz="1200" b="1" dirty="0" smtClean="0">
                <a:solidFill>
                  <a:schemeClr val="tx1"/>
                </a:solidFill>
              </a:rPr>
              <a:t> Type-C </a:t>
            </a:r>
            <a:r>
              <a:rPr lang="en-US" sz="1200" b="1" dirty="0">
                <a:solidFill>
                  <a:schemeClr val="tx1"/>
                </a:solidFill>
              </a:rPr>
              <a:t>USB </a:t>
            </a:r>
            <a:r>
              <a:rPr lang="en-US" sz="1200" b="1" dirty="0" smtClean="0">
                <a:solidFill>
                  <a:schemeClr val="tx1"/>
                </a:solidFill>
              </a:rPr>
              <a:t>Port (clones usually have micro USB)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Two SPI interfaces (one is used for on-board flash memory), one I2C interface, two serial ports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Built-in </a:t>
            </a:r>
            <a:r>
              <a:rPr lang="en-US" sz="1200" b="1" dirty="0" err="1" smtClean="0">
                <a:solidFill>
                  <a:schemeClr val="tx1"/>
                </a:solidFill>
              </a:rPr>
              <a:t>WiFi</a:t>
            </a:r>
            <a:r>
              <a:rPr lang="en-US" sz="1200" b="1" dirty="0" smtClean="0">
                <a:solidFill>
                  <a:schemeClr val="tx1"/>
                </a:solidFill>
              </a:rPr>
              <a:t> (client or standalone access point modes) and Bluetooth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Compatible with </a:t>
            </a:r>
            <a:r>
              <a:rPr lang="en-US" sz="1200" b="1" dirty="0" err="1">
                <a:solidFill>
                  <a:schemeClr val="tx1"/>
                </a:solidFill>
              </a:rPr>
              <a:t>MicroPython</a:t>
            </a:r>
            <a:r>
              <a:rPr lang="en-US" sz="1200" b="1" dirty="0">
                <a:solidFill>
                  <a:schemeClr val="tx1"/>
                </a:solidFill>
              </a:rPr>
              <a:t>, Arduino, </a:t>
            </a:r>
            <a:r>
              <a:rPr lang="en-US" sz="1200" b="1" dirty="0" err="1" smtClean="0">
                <a:solidFill>
                  <a:schemeClr val="tx1"/>
                </a:solidFill>
              </a:rPr>
              <a:t>NodeMCU</a:t>
            </a:r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Uses the CH340 USB-to-serial driver (installation usually needed on Windows)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Extremely low cost (</a:t>
            </a:r>
            <a:r>
              <a:rPr lang="en-US" sz="1200" b="1" dirty="0" err="1" smtClean="0">
                <a:solidFill>
                  <a:schemeClr val="tx1"/>
                </a:solidFill>
              </a:rPr>
              <a:t>approx</a:t>
            </a:r>
            <a:r>
              <a:rPr lang="en-US" sz="1200" b="1" dirty="0" smtClean="0">
                <a:solidFill>
                  <a:schemeClr val="tx1"/>
                </a:solidFill>
              </a:rPr>
              <a:t> $3.00 US on Amazon; one of the two least expensive components in your kits)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  <a:latin typeface="Arial Unicode MS"/>
              <a:ea typeface="Arial Unicode MS"/>
              <a:cs typeface="Arial Unicode M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261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487362"/>
          </a:xfrm>
        </p:spPr>
        <p:txBody>
          <a:bodyPr/>
          <a:lstStyle/>
          <a:p>
            <a:r>
              <a:rPr lang="en-US" sz="3200" dirty="0" smtClean="0"/>
              <a:t>SEICHE LED Display Architecture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05400"/>
            <a:ext cx="8229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US" sz="1800" dirty="0" smtClean="0"/>
              <a:t>Red MAX7219 8x32 LED matrix display (SPI)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ZS-042 real-time clock module (I2C)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BMP280 Temperature and Pressure Sensor (I2C)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Piezoelectric speaker (PWM)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10K</a:t>
            </a:r>
            <a:r>
              <a:rPr lang="el-GR" sz="1800" dirty="0" smtClean="0">
                <a:latin typeface="Arial Unicode MS"/>
                <a:ea typeface="Arial Unicode MS"/>
                <a:cs typeface="Arial Unicode MS"/>
              </a:rPr>
              <a:t>Ω</a:t>
            </a:r>
            <a:r>
              <a:rPr lang="en-US" sz="1800" dirty="0" smtClean="0"/>
              <a:t> Potentiometer (Analog-to-Digital Converter)</a:t>
            </a:r>
          </a:p>
          <a:p>
            <a:pPr marL="0">
              <a:spcBef>
                <a:spcPts val="0"/>
              </a:spcBef>
            </a:pPr>
            <a:r>
              <a:rPr lang="en-US" sz="1800" dirty="0" smtClean="0"/>
              <a:t>Button (Pullup and interrupt)</a:t>
            </a:r>
          </a:p>
          <a:p>
            <a:pPr marL="0">
              <a:spcBef>
                <a:spcPts val="0"/>
              </a:spcBef>
            </a:pP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2677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5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Function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8686800" cy="6019800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’s formal syntax is:</a:t>
            </a:r>
            <a:br>
              <a:rPr lang="en-US" sz="2400" dirty="0" smtClean="0"/>
            </a:br>
            <a:r>
              <a:rPr lang="en-US" sz="2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smtClean="0"/>
              <a:t>char *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</a:t>
            </a:r>
            <a:r>
              <a:rPr lang="en-US" sz="2400" dirty="0" smtClean="0"/>
              <a:t>, </a:t>
            </a:r>
            <a:r>
              <a:rPr lang="en-US" sz="2400" dirty="0" err="1" smtClean="0"/>
              <a:t>const</a:t>
            </a:r>
            <a:r>
              <a:rPr lang="en-US" sz="2400" dirty="0" smtClean="0"/>
              <a:t> char *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variable list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uffer</a:t>
            </a:r>
            <a:r>
              <a:rPr lang="en-US" sz="2400" dirty="0" smtClean="0"/>
              <a:t> is an array of type char (the parameter when passed can also be a pointer [address</a:t>
            </a:r>
            <a:r>
              <a:rPr lang="en-US" sz="2400" dirty="0"/>
              <a:t>]</a:t>
            </a:r>
            <a:r>
              <a:rPr lang="en-US" sz="2400" dirty="0" smtClean="0"/>
              <a:t> for such an array) which will contain the formatted output of the function</a:t>
            </a:r>
          </a:p>
          <a:p>
            <a:r>
              <a:rPr lang="en-US" sz="2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ormat</a:t>
            </a:r>
            <a:r>
              <a:rPr lang="en-US" sz="2400" dirty="0" smtClean="0"/>
              <a:t> is an unmodifiable (constant) array of char containing the format descriptors for all variables subsequently passed to the function, which is to say, it’s the </a:t>
            </a:r>
            <a:r>
              <a:rPr lang="en-US" sz="2400" i="1" dirty="0" smtClean="0"/>
              <a:t>format string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variable list are just the comma separated variables that are to be formatted</a:t>
            </a:r>
          </a:p>
          <a:p>
            <a:r>
              <a:rPr lang="en-US" sz="2400" dirty="0" smtClean="0"/>
              <a:t>All variables passed in a single call to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 are combined into a single output string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 smtClean="0"/>
              <a:t> automagically puts a terminating NULL (\0) at the end of the ASCII output</a:t>
            </a:r>
          </a:p>
          <a:p>
            <a:endParaRPr lang="en-US" sz="2400" dirty="0" smtClean="0"/>
          </a:p>
          <a:p>
            <a:endParaRPr lang="en-US" sz="2000" dirty="0" smtClean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4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ormat </a:t>
            </a:r>
            <a:r>
              <a:rPr lang="en-US" dirty="0"/>
              <a:t>S</a:t>
            </a:r>
            <a:r>
              <a:rPr lang="en-US" dirty="0" smtClean="0"/>
              <a:t>trings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59922"/>
            <a:ext cx="8686800" cy="1173678"/>
          </a:xfrm>
        </p:spPr>
        <p:txBody>
          <a:bodyPr>
            <a:noAutofit/>
          </a:bodyPr>
          <a:lstStyle/>
          <a:p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format strings contain conversion specifiers that specify how each individual variable is to be converted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conversion specifiers have the following general syntax (all begin with a percent-sign):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FFFF"/>
                </a:solidFill>
              </a:rPr>
              <a:t>    %[flags][minimum field width][.][precision][length][conversion character]</a:t>
            </a:r>
          </a:p>
          <a:p>
            <a:pPr marL="0" indent="0">
              <a:buNone/>
            </a:pPr>
            <a:endParaRPr lang="en-US" sz="1000" b="1" dirty="0" smtClean="0">
              <a:solidFill>
                <a:srgbClr val="00FFFF"/>
              </a:solidFill>
            </a:endParaRPr>
          </a:p>
          <a:p>
            <a:pPr lvl="1"/>
            <a:r>
              <a:rPr lang="en-US" sz="1600" b="1" dirty="0" smtClean="0"/>
              <a:t>% - special token that indicates the start of a conversion specifier</a:t>
            </a:r>
          </a:p>
          <a:p>
            <a:pPr lvl="1"/>
            <a:r>
              <a:rPr lang="en-US" sz="1600" b="1" dirty="0" smtClean="0"/>
              <a:t>Flags – these modify the behavior of the specification</a:t>
            </a:r>
          </a:p>
          <a:p>
            <a:pPr lvl="1"/>
            <a:r>
              <a:rPr lang="en-US" sz="1600" b="1" dirty="0" err="1" smtClean="0"/>
              <a:t>Minumum</a:t>
            </a:r>
            <a:r>
              <a:rPr lang="en-US" sz="1600" b="1" dirty="0" smtClean="0"/>
              <a:t> field width – as it says on the tin; this the minimum number of characters to be converted</a:t>
            </a:r>
          </a:p>
          <a:p>
            <a:pPr lvl="1"/>
            <a:r>
              <a:rPr lang="en-US" sz="1600" b="1" dirty="0" smtClean="0"/>
              <a:t>. – The period is a separator between field width and precision</a:t>
            </a:r>
          </a:p>
          <a:p>
            <a:pPr lvl="1"/>
            <a:r>
              <a:rPr lang="en-US" sz="1600" b="1" dirty="0" smtClean="0"/>
              <a:t>Precision – means one of the following depending on the variable type and conversion specifier</a:t>
            </a:r>
          </a:p>
          <a:p>
            <a:pPr lvl="2"/>
            <a:r>
              <a:rPr lang="en-US" sz="1200" b="1" dirty="0" smtClean="0"/>
              <a:t>The maximum number of characters to be generated from a string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number of digits after the decimal point for type float conversions (e, E, or f)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zero-filled minimum number of digits for an integer</a:t>
            </a:r>
          </a:p>
          <a:p>
            <a:pPr lvl="1"/>
            <a:r>
              <a:rPr lang="en-US" sz="1600" b="1" dirty="0" smtClean="0"/>
              <a:t>Conversion character – A single character which determines the output type of the conversion specifier; a single character that specifies the type of output format for the corresponding data or variable</a:t>
            </a:r>
          </a:p>
        </p:txBody>
      </p:sp>
    </p:spTree>
    <p:extLst>
      <p:ext uri="{BB962C8B-B14F-4D97-AF65-F5344CB8AC3E}">
        <p14:creationId xmlns:p14="http://schemas.microsoft.com/office/powerpoint/2010/main" val="21178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general conversion specifiers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249559"/>
              </p:ext>
            </p:extLst>
          </p:nvPr>
        </p:nvGraphicFramePr>
        <p:xfrm>
          <a:off x="612772" y="995680"/>
          <a:ext cx="7921628" cy="563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d,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i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nteger; signed decimal notation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octal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(no leading 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x, 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hexadecimal,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leading 0x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decimal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single character, after conversion to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 * - characters from string are printed until \0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(NULL) or </a:t>
                      </a:r>
                      <a:r>
                        <a:rPr lang="en-US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reached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decimal notation of form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[-]</a:t>
                      </a:r>
                      <a:r>
                        <a:rPr lang="en-US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mmm.ddd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where number of decimals is specified by precision; precision of zero (0) suppresses the decimals altogether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-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notation; default precision of 6, 0 suppresses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Use 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%f for &lt;10^4 or %e for &gt;10^4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* - print output as a pointer, platform dependent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characters generated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 far; goes into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conversion, put a % percent sign in the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0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flags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87273"/>
              </p:ext>
            </p:extLst>
          </p:nvPr>
        </p:nvGraphicFramePr>
        <p:xfrm>
          <a:off x="612772" y="1219200"/>
          <a:ext cx="7921628" cy="331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justification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Always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print number with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spc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(space)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a space if first character is not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 fill left for numeric conversions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Alternate output form depending on conversion character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– first digit will be zero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X – 0x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0X (respectively) prefixed to non-zero results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 E, f, g and G – Output will always have a decimal point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 and G – trailing zeroes will never be removed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4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1: 7Feb23 – Review, Addressing, and Pointers</a:t>
            </a:r>
            <a:endParaRPr lang="en-US" sz="1000" dirty="0"/>
          </a:p>
          <a:p>
            <a:pPr lvl="0"/>
            <a:r>
              <a:rPr lang="en-US" sz="900" dirty="0" smtClean="0"/>
              <a:t>Overview </a:t>
            </a:r>
            <a:r>
              <a:rPr lang="en-US" sz="900" dirty="0"/>
              <a:t>of lesson plan</a:t>
            </a:r>
          </a:p>
          <a:p>
            <a:pPr lvl="0"/>
            <a:r>
              <a:rPr lang="en-US" sz="900" dirty="0" smtClean="0"/>
              <a:t>Class Exercise: Validation of sketch uploading</a:t>
            </a:r>
          </a:p>
          <a:p>
            <a:pPr lvl="0"/>
            <a:r>
              <a:rPr lang="en-US" sz="900" dirty="0" smtClean="0"/>
              <a:t>Class Exercise: Validation of binary create and upload</a:t>
            </a:r>
          </a:p>
          <a:p>
            <a:pPr lvl="0"/>
            <a:r>
              <a:rPr lang="en-US" sz="900" dirty="0" smtClean="0"/>
              <a:t>More on the Preprocessor</a:t>
            </a:r>
          </a:p>
          <a:p>
            <a:pPr lvl="0"/>
            <a:r>
              <a:rPr lang="en-US" sz="900" dirty="0" smtClean="0"/>
              <a:t>Memory Organization and Variables</a:t>
            </a:r>
          </a:p>
          <a:p>
            <a:r>
              <a:rPr lang="en-US" sz="900" dirty="0" smtClean="0"/>
              <a:t>Review of addressing and pointers</a:t>
            </a:r>
            <a:endParaRPr lang="en-US" sz="900" dirty="0"/>
          </a:p>
          <a:p>
            <a:pPr lvl="0"/>
            <a:r>
              <a:rPr lang="en-US" sz="900" dirty="0"/>
              <a:t>Using pointers </a:t>
            </a:r>
            <a:r>
              <a:rPr lang="en-US" sz="900" dirty="0" smtClean="0"/>
              <a:t>to </a:t>
            </a:r>
            <a:r>
              <a:rPr lang="en-US" sz="900" dirty="0"/>
              <a:t>variables</a:t>
            </a:r>
          </a:p>
          <a:p>
            <a:r>
              <a:rPr lang="en-US" sz="900" dirty="0"/>
              <a:t>Declaring pointers in function </a:t>
            </a:r>
            <a:r>
              <a:rPr lang="en-US" sz="900" dirty="0" smtClean="0"/>
              <a:t>calls</a:t>
            </a:r>
            <a:endParaRPr lang="en-US" sz="900" dirty="0"/>
          </a:p>
          <a:p>
            <a:pPr lvl="0"/>
            <a:r>
              <a:rPr lang="en-US" sz="900" dirty="0" smtClean="0"/>
              <a:t>Call-by-value Function Calls</a:t>
            </a:r>
          </a:p>
          <a:p>
            <a:pPr lvl="0"/>
            <a:r>
              <a:rPr lang="en-US" sz="900" dirty="0" smtClean="0"/>
              <a:t>Call-by-reference Function Calls</a:t>
            </a:r>
          </a:p>
          <a:p>
            <a:pPr marL="0" indent="0">
              <a:buNone/>
            </a:pPr>
            <a:r>
              <a:rPr lang="en-US" sz="1000" b="1" dirty="0" smtClean="0"/>
              <a:t>Lesson 2: 14Feb23 </a:t>
            </a:r>
            <a:r>
              <a:rPr lang="en-US" sz="1000" b="1" dirty="0"/>
              <a:t>– </a:t>
            </a:r>
            <a:r>
              <a:rPr lang="en-US" sz="1000" b="1" dirty="0" smtClean="0"/>
              <a:t>More Gory Details</a:t>
            </a:r>
            <a:endParaRPr lang="en-US" sz="1000" dirty="0"/>
          </a:p>
          <a:p>
            <a:r>
              <a:rPr lang="en-US" sz="900" dirty="0" smtClean="0"/>
              <a:t>Class Exercise: Call-by-reference variables</a:t>
            </a:r>
          </a:p>
          <a:p>
            <a:r>
              <a:rPr lang="en-US" sz="900" dirty="0" smtClean="0"/>
              <a:t>Introduction </a:t>
            </a:r>
            <a:r>
              <a:rPr lang="en-US" sz="900" dirty="0"/>
              <a:t>to Complex Data </a:t>
            </a:r>
            <a:r>
              <a:rPr lang="en-US" sz="900" dirty="0" smtClean="0"/>
              <a:t>Structures</a:t>
            </a:r>
            <a:endParaRPr lang="en-US" sz="900" dirty="0"/>
          </a:p>
          <a:p>
            <a:pPr lvl="0"/>
            <a:r>
              <a:rPr lang="en-US" sz="900" dirty="0" smtClean="0"/>
              <a:t>Using complex data structures</a:t>
            </a:r>
          </a:p>
          <a:p>
            <a:pPr lvl="0"/>
            <a:r>
              <a:rPr lang="en-US" sz="900" dirty="0" smtClean="0"/>
              <a:t>Storage declarations and Arduino</a:t>
            </a:r>
            <a:endParaRPr lang="en-US" sz="1000" dirty="0" smtClean="0"/>
          </a:p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3: 21Feb23 </a:t>
            </a:r>
            <a:r>
              <a:rPr lang="en-US" sz="1000" b="1" dirty="0"/>
              <a:t>– </a:t>
            </a:r>
            <a:r>
              <a:rPr lang="en-US" sz="1000" b="1" dirty="0" smtClean="0"/>
              <a:t>Fonts Redux</a:t>
            </a:r>
            <a:endParaRPr lang="en-US" sz="1000" dirty="0"/>
          </a:p>
          <a:p>
            <a:pPr lvl="0"/>
            <a:r>
              <a:rPr lang="en-US" sz="900" dirty="0" err="1" smtClean="0"/>
              <a:t>MD_Parola</a:t>
            </a:r>
            <a:r>
              <a:rPr lang="en-US" sz="900" dirty="0" smtClean="0"/>
              <a:t> library font usage review</a:t>
            </a:r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MD_Parola</a:t>
            </a:r>
            <a:r>
              <a:rPr lang="en-US" sz="900" dirty="0" smtClean="0"/>
              <a:t> font format</a:t>
            </a:r>
          </a:p>
          <a:p>
            <a:pPr lvl="0"/>
            <a:r>
              <a:rPr lang="en-US" sz="900" dirty="0" smtClean="0"/>
              <a:t>Designing your own fonts</a:t>
            </a:r>
          </a:p>
          <a:p>
            <a:pPr lvl="0"/>
            <a:r>
              <a:rPr lang="en-US" sz="900" dirty="0" smtClean="0"/>
              <a:t>Declaring your own fonts</a:t>
            </a:r>
          </a:p>
          <a:p>
            <a:pPr lvl="0"/>
            <a:r>
              <a:rPr lang="en-US" sz="900" dirty="0" smtClean="0"/>
              <a:t>Using your own fonts with </a:t>
            </a:r>
            <a:r>
              <a:rPr lang="en-US" sz="900" dirty="0" err="1" smtClean="0"/>
              <a:t>MD_Parola</a:t>
            </a:r>
            <a:endParaRPr lang="en-US" sz="1000" b="1" dirty="0" smtClean="0"/>
          </a:p>
          <a:p>
            <a:pPr marL="0" indent="0">
              <a:buNone/>
            </a:pPr>
            <a:r>
              <a:rPr lang="en-US" sz="1000" b="1" dirty="0"/>
              <a:t>Lesson </a:t>
            </a:r>
            <a:r>
              <a:rPr lang="en-US" sz="1000" b="1" dirty="0" smtClean="0"/>
              <a:t>4: 28Feb23 </a:t>
            </a:r>
            <a:r>
              <a:rPr lang="en-US" sz="1000" b="1" dirty="0"/>
              <a:t>– </a:t>
            </a:r>
            <a:r>
              <a:rPr lang="en-US" sz="1000" b="1" dirty="0" smtClean="0"/>
              <a:t>Intro to Visual Studio Code</a:t>
            </a:r>
            <a:endParaRPr lang="en-US" sz="1000" dirty="0"/>
          </a:p>
          <a:p>
            <a:pPr lvl="0"/>
            <a:r>
              <a:rPr lang="en-US" sz="1000" dirty="0"/>
              <a:t>I</a:t>
            </a:r>
            <a:r>
              <a:rPr lang="en-US" sz="900" dirty="0"/>
              <a:t>ntroduction to </a:t>
            </a:r>
            <a:r>
              <a:rPr lang="en-US" sz="900" dirty="0" smtClean="0"/>
              <a:t>VSC</a:t>
            </a:r>
            <a:endParaRPr lang="en-US" sz="900" dirty="0"/>
          </a:p>
          <a:p>
            <a:pPr lvl="0"/>
            <a:r>
              <a:rPr lang="en-US" sz="900" dirty="0"/>
              <a:t>https://</a:t>
            </a:r>
            <a:r>
              <a:rPr lang="en-US" sz="900" dirty="0" smtClean="0"/>
              <a:t>code.visualstudio.com/docs/introvideos/overview</a:t>
            </a:r>
          </a:p>
          <a:p>
            <a:pPr lvl="0"/>
            <a:r>
              <a:rPr lang="en-US" sz="900" dirty="0" err="1" smtClean="0"/>
              <a:t>VSCode</a:t>
            </a:r>
            <a:r>
              <a:rPr lang="en-US" sz="900" dirty="0" smtClean="0"/>
              <a:t> Installation</a:t>
            </a:r>
          </a:p>
          <a:p>
            <a:pPr lvl="0"/>
            <a:r>
              <a:rPr lang="en-US" sz="900" dirty="0" err="1" smtClean="0"/>
              <a:t>VSCode</a:t>
            </a:r>
            <a:r>
              <a:rPr lang="en-US" sz="900" dirty="0" smtClean="0"/>
              <a:t> Integration with Arduino and ESP8266</a:t>
            </a:r>
            <a:endParaRPr lang="en-US" sz="1000" dirty="0" smtClean="0"/>
          </a:p>
          <a:p>
            <a:pPr marL="0" indent="0">
              <a:buNone/>
            </a:pPr>
            <a:r>
              <a:rPr lang="en-US" sz="1000" b="1" dirty="0" smtClean="0"/>
              <a:t>Lesson 5: 7Mar23 – Filesystems</a:t>
            </a:r>
            <a:endParaRPr lang="en-US" sz="1000" dirty="0"/>
          </a:p>
          <a:p>
            <a:pPr lvl="0"/>
            <a:r>
              <a:rPr lang="en-US" sz="900" dirty="0" smtClean="0"/>
              <a:t>Introduction to mass storage filesystems</a:t>
            </a:r>
            <a:endParaRPr lang="en-US" sz="900" dirty="0"/>
          </a:p>
          <a:p>
            <a:pPr lvl="0"/>
            <a:r>
              <a:rPr lang="en-US" sz="900" dirty="0" smtClean="0"/>
              <a:t>The SD FAT, FAT16, and  FAT32 filesystems</a:t>
            </a:r>
            <a:endParaRPr lang="en-US" sz="900" dirty="0"/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exFAT</a:t>
            </a:r>
            <a:r>
              <a:rPr lang="en-US" sz="900" dirty="0" smtClean="0"/>
              <a:t> filesystem</a:t>
            </a:r>
            <a:endParaRPr lang="en-US" sz="900" dirty="0"/>
          </a:p>
          <a:p>
            <a:pPr lvl="0"/>
            <a:r>
              <a:rPr lang="en-US" sz="900" dirty="0" smtClean="0"/>
              <a:t>Introduction to SPIFFS</a:t>
            </a:r>
            <a:endParaRPr lang="en-US" sz="900" dirty="0"/>
          </a:p>
          <a:p>
            <a:pPr lvl="0"/>
            <a:r>
              <a:rPr lang="en-US" sz="900" dirty="0" smtClean="0"/>
              <a:t>Class Exercise: Using SPIFFS</a:t>
            </a:r>
            <a:endParaRPr lang="en-US" sz="1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0"/>
            <a:ext cx="40386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 dirty="0"/>
              <a:t>Lesson 6</a:t>
            </a:r>
            <a:r>
              <a:rPr lang="en-US" sz="1050" b="1" dirty="0" smtClean="0"/>
              <a:t>: 21Mar23 </a:t>
            </a:r>
            <a:r>
              <a:rPr lang="en-US" sz="1050" b="1" dirty="0"/>
              <a:t>– </a:t>
            </a:r>
            <a:r>
              <a:rPr lang="en-US" sz="1050" b="1" dirty="0" err="1"/>
              <a:t>WiFi</a:t>
            </a:r>
            <a:endParaRPr lang="en-US" sz="1050" dirty="0"/>
          </a:p>
          <a:p>
            <a:pPr lvl="0"/>
            <a:r>
              <a:rPr lang="en-US" sz="900" dirty="0"/>
              <a:t>Review of </a:t>
            </a:r>
            <a:r>
              <a:rPr lang="en-US" sz="900" dirty="0" err="1"/>
              <a:t>WiFi</a:t>
            </a:r>
            <a:r>
              <a:rPr lang="en-US" sz="900" dirty="0"/>
              <a:t> </a:t>
            </a:r>
            <a:r>
              <a:rPr lang="en-US" sz="900" dirty="0" smtClean="0"/>
              <a:t>technology (but no gory details)</a:t>
            </a:r>
            <a:endParaRPr lang="en-US" sz="900" dirty="0"/>
          </a:p>
          <a:p>
            <a:pPr lvl="0"/>
            <a:r>
              <a:rPr lang="en-US" sz="900" dirty="0"/>
              <a:t>Class Exercise: </a:t>
            </a:r>
            <a:r>
              <a:rPr lang="en-US" sz="900" dirty="0" smtClean="0"/>
              <a:t>Review of </a:t>
            </a:r>
            <a:r>
              <a:rPr lang="en-US" sz="900" dirty="0" err="1"/>
              <a:t>WiFi</a:t>
            </a:r>
            <a:r>
              <a:rPr lang="en-US" sz="900" dirty="0"/>
              <a:t> </a:t>
            </a:r>
            <a:r>
              <a:rPr lang="en-US" sz="900" i="1" dirty="0"/>
              <a:t>access</a:t>
            </a:r>
            <a:r>
              <a:rPr lang="en-US" sz="900" dirty="0"/>
              <a:t> with </a:t>
            </a:r>
            <a:r>
              <a:rPr lang="en-US" sz="900" dirty="0" err="1" smtClean="0"/>
              <a:t>WiFi</a:t>
            </a:r>
            <a:r>
              <a:rPr lang="en-US" sz="900" dirty="0" smtClean="0"/>
              <a:t> Manager</a:t>
            </a:r>
          </a:p>
          <a:p>
            <a:pPr lvl="0"/>
            <a:r>
              <a:rPr lang="en-US" sz="900" dirty="0" smtClean="0"/>
              <a:t>Web server and client HTTP architecture</a:t>
            </a:r>
            <a:endParaRPr lang="en-US" sz="900" dirty="0"/>
          </a:p>
          <a:p>
            <a:pPr lvl="0"/>
            <a:r>
              <a:rPr lang="en-US" sz="900" dirty="0" smtClean="0"/>
              <a:t>Introduction to HTML</a:t>
            </a:r>
            <a:endParaRPr lang="en-US" sz="900" dirty="0"/>
          </a:p>
          <a:p>
            <a:pPr lvl="0"/>
            <a:r>
              <a:rPr lang="en-US" sz="900" dirty="0" smtClean="0"/>
              <a:t>Creating a basic ESP8266 web server</a:t>
            </a:r>
            <a:endParaRPr lang="en-US" sz="900" dirty="0"/>
          </a:p>
          <a:p>
            <a:pPr marL="0" indent="0">
              <a:buNone/>
            </a:pPr>
            <a:r>
              <a:rPr lang="en-US" sz="1050" b="1" dirty="0" smtClean="0"/>
              <a:t>Lesson 7: 28Mar23 </a:t>
            </a:r>
            <a:r>
              <a:rPr lang="en-US" sz="1050" b="1" dirty="0"/>
              <a:t>– Web Technology</a:t>
            </a:r>
            <a:endParaRPr lang="en-US" sz="1050" dirty="0"/>
          </a:p>
          <a:p>
            <a:pPr lvl="0"/>
            <a:r>
              <a:rPr lang="en-US" sz="900" dirty="0" smtClean="0"/>
              <a:t>More on HTML tags</a:t>
            </a:r>
          </a:p>
          <a:p>
            <a:pPr lvl="0"/>
            <a:r>
              <a:rPr lang="en-US" sz="900" dirty="0" smtClean="0"/>
              <a:t>HTTP and Mime Types</a:t>
            </a:r>
          </a:p>
          <a:p>
            <a:pPr lvl="0"/>
            <a:r>
              <a:rPr lang="en-US" sz="900" dirty="0" smtClean="0"/>
              <a:t>Using SPIFFS</a:t>
            </a:r>
          </a:p>
          <a:p>
            <a:pPr lvl="0"/>
            <a:r>
              <a:rPr lang="en-US" sz="900" dirty="0" smtClean="0"/>
              <a:t>Class Exercise: Display A Web Page</a:t>
            </a:r>
          </a:p>
          <a:p>
            <a:pPr marL="0" indent="0">
              <a:buNone/>
            </a:pPr>
            <a:r>
              <a:rPr lang="en-US" sz="1050" b="1" dirty="0" smtClean="0"/>
              <a:t>Lesson </a:t>
            </a:r>
            <a:r>
              <a:rPr lang="en-US" sz="1050" b="1" dirty="0" smtClean="0"/>
              <a:t>8: 4Apr23 </a:t>
            </a:r>
            <a:r>
              <a:rPr lang="en-US" sz="1050" b="1" dirty="0"/>
              <a:t>– </a:t>
            </a:r>
            <a:r>
              <a:rPr lang="en-US" sz="1050" b="1" dirty="0" smtClean="0"/>
              <a:t>Internet Access</a:t>
            </a:r>
            <a:endParaRPr lang="en-US" sz="1050" b="1" dirty="0"/>
          </a:p>
          <a:p>
            <a:r>
              <a:rPr lang="en-US" sz="900" dirty="0" smtClean="0"/>
              <a:t>Class Exercise: Displaying Sensor Data With </a:t>
            </a:r>
            <a:r>
              <a:rPr lang="en-US" sz="900" dirty="0" err="1" smtClean="0"/>
              <a:t>Async</a:t>
            </a:r>
            <a:r>
              <a:rPr lang="en-US" sz="900" dirty="0" smtClean="0"/>
              <a:t> Web Server</a:t>
            </a:r>
          </a:p>
          <a:p>
            <a:r>
              <a:rPr lang="en-US" sz="900" dirty="0" smtClean="0"/>
              <a:t>Class Exercise: Displaying form data with </a:t>
            </a:r>
            <a:r>
              <a:rPr lang="en-US" sz="900" dirty="0" err="1" smtClean="0"/>
              <a:t>MD_Parola</a:t>
            </a:r>
            <a:endParaRPr lang="en-US" sz="900" dirty="0" smtClean="0"/>
          </a:p>
          <a:p>
            <a:r>
              <a:rPr lang="en-US" sz="900" dirty="0"/>
              <a:t>Obtaining </a:t>
            </a:r>
            <a:r>
              <a:rPr lang="en-US" sz="900" dirty="0" smtClean="0"/>
              <a:t>information </a:t>
            </a:r>
            <a:r>
              <a:rPr lang="en-US" sz="900" dirty="0"/>
              <a:t>from </a:t>
            </a:r>
            <a:r>
              <a:rPr lang="en-US" sz="900" dirty="0" smtClean="0"/>
              <a:t>an Internet web page</a:t>
            </a:r>
          </a:p>
          <a:p>
            <a:r>
              <a:rPr lang="en-US" sz="900" dirty="0" smtClean="0"/>
              <a:t>Obtaining weather information from the Internet</a:t>
            </a:r>
            <a:endParaRPr lang="en-US" sz="900" dirty="0"/>
          </a:p>
          <a:p>
            <a:r>
              <a:rPr lang="en-US" sz="900" dirty="0" smtClean="0"/>
              <a:t>Class </a:t>
            </a:r>
            <a:r>
              <a:rPr lang="en-US" sz="900" dirty="0" smtClean="0"/>
              <a:t>Exercise: Displaying weather information</a:t>
            </a:r>
            <a:endParaRPr lang="en-US" sz="900" dirty="0"/>
          </a:p>
          <a:p>
            <a:pPr marL="0" indent="0">
              <a:buNone/>
            </a:pPr>
            <a:r>
              <a:rPr lang="en-US" sz="1050" b="1" dirty="0"/>
              <a:t>Lesson 9</a:t>
            </a:r>
            <a:r>
              <a:rPr lang="en-US" sz="1050" b="1" dirty="0" smtClean="0"/>
              <a:t>: 11Apr23 </a:t>
            </a:r>
            <a:r>
              <a:rPr lang="en-US" sz="1050" b="1" dirty="0"/>
              <a:t>– </a:t>
            </a:r>
            <a:r>
              <a:rPr lang="en-US" sz="1050" b="1" dirty="0" err="1" smtClean="0"/>
              <a:t>IoT</a:t>
            </a:r>
            <a:r>
              <a:rPr lang="en-US" sz="1050" b="1" dirty="0" smtClean="0"/>
              <a:t> Messaging and MQTT</a:t>
            </a:r>
            <a:endParaRPr lang="en-US" sz="1050" b="1" dirty="0"/>
          </a:p>
          <a:p>
            <a:r>
              <a:rPr lang="en-US" sz="900" dirty="0" smtClean="0"/>
              <a:t>Introduction to </a:t>
            </a:r>
            <a:r>
              <a:rPr lang="en-US" sz="900" dirty="0" err="1" smtClean="0"/>
              <a:t>IoT</a:t>
            </a:r>
            <a:r>
              <a:rPr lang="en-US" sz="900" dirty="0" smtClean="0"/>
              <a:t> network messaging and MQTT</a:t>
            </a:r>
            <a:endParaRPr lang="en-US" sz="900" dirty="0"/>
          </a:p>
          <a:p>
            <a:r>
              <a:rPr lang="en-US" sz="900" dirty="0" smtClean="0"/>
              <a:t>Subscribing to an MQTT service</a:t>
            </a:r>
            <a:endParaRPr lang="en-US" sz="900" dirty="0"/>
          </a:p>
          <a:p>
            <a:r>
              <a:rPr lang="en-US" sz="900" dirty="0" smtClean="0"/>
              <a:t>Publishing to an MQTT service</a:t>
            </a:r>
            <a:endParaRPr lang="en-US" sz="900" dirty="0"/>
          </a:p>
          <a:p>
            <a:r>
              <a:rPr lang="en-US" sz="900" dirty="0" smtClean="0"/>
              <a:t>Class Exercise: Using MQTT and </a:t>
            </a:r>
            <a:r>
              <a:rPr lang="en-US" sz="900" dirty="0" err="1" smtClean="0"/>
              <a:t>WiFi</a:t>
            </a:r>
            <a:endParaRPr lang="en-US" sz="900" dirty="0" smtClean="0"/>
          </a:p>
          <a:p>
            <a:pPr marL="0" indent="0">
              <a:buNone/>
            </a:pPr>
            <a:r>
              <a:rPr lang="en-US" sz="1050" b="1" dirty="0" smtClean="0"/>
              <a:t>Lesson 10:18Apr23 </a:t>
            </a:r>
            <a:r>
              <a:rPr lang="en-US" sz="1050" b="1" dirty="0"/>
              <a:t>– </a:t>
            </a:r>
            <a:r>
              <a:rPr lang="en-US" sz="1050" b="1" dirty="0" smtClean="0"/>
              <a:t>Version control and </a:t>
            </a:r>
            <a:r>
              <a:rPr lang="en-US" sz="1050" b="1" dirty="0" err="1" smtClean="0"/>
              <a:t>Git</a:t>
            </a:r>
            <a:endParaRPr lang="en-US" sz="1050" dirty="0"/>
          </a:p>
          <a:p>
            <a:pPr lvl="0"/>
            <a:r>
              <a:rPr lang="en-US" sz="900" dirty="0"/>
              <a:t>The </a:t>
            </a:r>
            <a:r>
              <a:rPr lang="en-US" sz="900" dirty="0" smtClean="0"/>
              <a:t>need for document version control</a:t>
            </a:r>
            <a:endParaRPr lang="en-US" sz="900" dirty="0"/>
          </a:p>
          <a:p>
            <a:pPr lvl="0"/>
            <a:r>
              <a:rPr lang="en-US" sz="900" dirty="0" smtClean="0"/>
              <a:t>The </a:t>
            </a:r>
            <a:r>
              <a:rPr lang="en-US" sz="900" dirty="0" err="1" smtClean="0"/>
              <a:t>Git</a:t>
            </a:r>
            <a:r>
              <a:rPr lang="en-US" sz="900" dirty="0" smtClean="0"/>
              <a:t> version control system</a:t>
            </a:r>
            <a:endParaRPr lang="en-US" sz="900" dirty="0"/>
          </a:p>
          <a:p>
            <a:pPr lvl="0"/>
            <a:r>
              <a:rPr lang="en-US" sz="900" dirty="0" smtClean="0"/>
              <a:t>Installing </a:t>
            </a:r>
            <a:r>
              <a:rPr lang="en-US" sz="900" dirty="0" err="1" smtClean="0"/>
              <a:t>Git</a:t>
            </a:r>
            <a:endParaRPr lang="en-US" sz="900" dirty="0"/>
          </a:p>
          <a:p>
            <a:pPr lvl="0"/>
            <a:r>
              <a:rPr lang="en-US" sz="900" dirty="0" smtClean="0"/>
              <a:t>Using </a:t>
            </a:r>
            <a:r>
              <a:rPr lang="en-US" sz="900" dirty="0" err="1" smtClean="0"/>
              <a:t>Git</a:t>
            </a:r>
            <a:endParaRPr lang="en-US" sz="900" dirty="0"/>
          </a:p>
          <a:p>
            <a:pPr lvl="0"/>
            <a:r>
              <a:rPr lang="en-US" sz="900" dirty="0" smtClean="0"/>
              <a:t>Introduction to </a:t>
            </a:r>
            <a:r>
              <a:rPr lang="en-US" sz="900" dirty="0" err="1" smtClean="0"/>
              <a:t>Github</a:t>
            </a:r>
            <a:endParaRPr lang="en-US" sz="900" dirty="0" smtClean="0"/>
          </a:p>
          <a:p>
            <a:pPr lvl="0"/>
            <a:r>
              <a:rPr lang="en-US" sz="900" dirty="0" smtClean="0"/>
              <a:t>Using </a:t>
            </a:r>
            <a:r>
              <a:rPr lang="en-US" sz="900" dirty="0" err="1" smtClean="0"/>
              <a:t>Github</a:t>
            </a:r>
            <a:endParaRPr lang="en-US" sz="900" dirty="0" smtClean="0"/>
          </a:p>
          <a:p>
            <a:pPr lvl="0"/>
            <a:r>
              <a:rPr lang="en-US" sz="900" dirty="0" smtClean="0"/>
              <a:t>Class Exercise: Signing up for a </a:t>
            </a:r>
            <a:r>
              <a:rPr lang="en-US" sz="900" dirty="0" err="1" smtClean="0"/>
              <a:t>Github</a:t>
            </a:r>
            <a:r>
              <a:rPr lang="en-US" sz="900" dirty="0" smtClean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3379351"/>
            <a:ext cx="0" cy="1040249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9" idx="3"/>
          </p:cNvCxnSpPr>
          <p:nvPr/>
        </p:nvCxnSpPr>
        <p:spPr>
          <a:xfrm flipH="1">
            <a:off x="3733800" y="2819400"/>
            <a:ext cx="762000" cy="130805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0800000" flipV="1">
            <a:off x="3505200" y="3230601"/>
            <a:ext cx="1143000" cy="1135318"/>
          </a:xfrm>
          <a:prstGeom prst="bentConnector3">
            <a:avLst>
              <a:gd name="adj1" fmla="val 50000"/>
            </a:avLst>
          </a:prstGeom>
          <a:ln w="3810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/>
          <a:lstStyle/>
          <a:p>
            <a:r>
              <a:rPr lang="en-US" sz="2800" dirty="0" smtClean="0"/>
              <a:t>Flash Drive Contents Reminder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457200"/>
            <a:ext cx="4572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I update parts of your flash drives, you can either 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recopy the entire section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copy the updated part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need to explicitly copy any new files so that they are locally accessible on your laptops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Copying just 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will– wait for it!– </a:t>
            </a:r>
            <a:r>
              <a:rPr lang="en-US" sz="1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only the lesson files. 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98" y="5555362"/>
            <a:ext cx="918002" cy="120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5010456" y="1805790"/>
            <a:ext cx="314876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FFFF"/>
                </a:solidFill>
              </a:rPr>
              <a:t>FLASH DRIVE</a:t>
            </a:r>
            <a:endParaRPr lang="en-US" sz="2800" dirty="0">
              <a:solidFill>
                <a:srgbClr val="00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7200" y="2209800"/>
            <a:ext cx="4572000" cy="1169551"/>
          </a:xfrm>
          <a:prstGeom prst="rect">
            <a:avLst/>
          </a:prstGeom>
          <a:solidFill>
            <a:srgbClr val="002060"/>
          </a:solidFill>
          <a:ln w="3810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Archive–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BasicProgrammingWith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Arduino-Fall2022</a:t>
            </a:r>
            <a:endParaRPr lang="en-US" sz="1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Archive-IntroductionToArduino-Spring2022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-Documentation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4495800"/>
            <a:ext cx="3429000" cy="769441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IntermediateProgramming-Lesson1</a:t>
            </a:r>
            <a:endParaRPr lang="en-US" sz="11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IntermediateProgramming-Lesson2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IntermediateProgramming-Lesson3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IntermediateProgramming-Lesson7</a:t>
            </a:r>
            <a:endParaRPr lang="en-US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0" y="2819400"/>
            <a:ext cx="3429000" cy="26161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ESP8266FS-0.5.0.zip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67200" y="4447386"/>
            <a:ext cx="4572000" cy="2354491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ArduinoReference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Beginning C for Arduino, 2nd Edition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BoardsGuides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 Mini Reference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ElectronicsReference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Matrix Display Architecture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HackSpace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Magazine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6200" y="2209800"/>
            <a:ext cx="38100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 smtClean="0">
                <a:solidFill>
                  <a:srgbClr val="00FFFF"/>
                </a:solidFill>
              </a:rPr>
              <a:t>IntermediateProgramming</a:t>
            </a:r>
            <a:r>
              <a:rPr lang="en-US" sz="1200" dirty="0" smtClean="0">
                <a:solidFill>
                  <a:srgbClr val="00FFFF"/>
                </a:solidFill>
              </a:rPr>
              <a:t>-Software</a:t>
            </a:r>
            <a:endParaRPr lang="en-US" sz="1200" dirty="0">
              <a:solidFill>
                <a:srgbClr val="00FFFF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6200" y="4225504"/>
            <a:ext cx="3810000" cy="280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 smtClean="0">
                <a:solidFill>
                  <a:srgbClr val="00FFFF"/>
                </a:solidFill>
              </a:rPr>
              <a:t>IntermediateProgramming</a:t>
            </a:r>
            <a:r>
              <a:rPr lang="en-US" sz="1200" dirty="0" smtClean="0">
                <a:solidFill>
                  <a:srgbClr val="00FFFF"/>
                </a:solidFill>
              </a:rPr>
              <a:t>-Lessons</a:t>
            </a:r>
            <a:endParaRPr lang="en-US" sz="1200" dirty="0">
              <a:solidFill>
                <a:srgbClr val="00FFFF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679836" y="4166556"/>
            <a:ext cx="3810000" cy="280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err="1" smtClean="0">
                <a:solidFill>
                  <a:srgbClr val="00FFFF"/>
                </a:solidFill>
              </a:rPr>
              <a:t>IntermediateProgramming</a:t>
            </a:r>
            <a:r>
              <a:rPr lang="en-US" sz="1200" dirty="0" smtClean="0">
                <a:solidFill>
                  <a:srgbClr val="00FFFF"/>
                </a:solidFill>
              </a:rPr>
              <a:t>-Documentation</a:t>
            </a:r>
            <a:endParaRPr lang="en-US" sz="1200" dirty="0">
              <a:solidFill>
                <a:srgbClr val="00FF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886200" y="6577644"/>
            <a:ext cx="381000" cy="0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76200" y="5555361"/>
            <a:ext cx="1524000" cy="1207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600" dirty="0" smtClean="0">
                <a:solidFill>
                  <a:srgbClr val="FFFF00"/>
                </a:solidFill>
              </a:rPr>
              <a:t>Can’t do reading homework without the files!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4876800" y="457200"/>
            <a:ext cx="3810000" cy="1207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rgbClr val="FFFF00"/>
                </a:solidFill>
              </a:rPr>
              <a:t>Make certain you have copied everything in </a:t>
            </a:r>
            <a:r>
              <a:rPr lang="en-US" sz="2000" dirty="0" smtClean="0">
                <a:solidFill>
                  <a:srgbClr val="FF0000"/>
                </a:solidFill>
              </a:rPr>
              <a:t>RED</a:t>
            </a:r>
            <a:r>
              <a:rPr lang="en-US" sz="2000" dirty="0" smtClean="0">
                <a:solidFill>
                  <a:srgbClr val="FFFF00"/>
                </a:solidFill>
              </a:rPr>
              <a:t>!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1400" i="1" dirty="0" smtClean="0">
                <a:solidFill>
                  <a:srgbClr val="FFFF00"/>
                </a:solidFill>
              </a:rPr>
              <a:t>You should already have previously copied </a:t>
            </a:r>
            <a:r>
              <a:rPr lang="en-US" sz="1400" i="1" u="sng" dirty="0" smtClean="0">
                <a:solidFill>
                  <a:srgbClr val="FFFF00"/>
                </a:solidFill>
              </a:rPr>
              <a:t>everything else</a:t>
            </a:r>
            <a:r>
              <a:rPr lang="en-US" sz="1400" i="1" dirty="0" smtClean="0">
                <a:solidFill>
                  <a:srgbClr val="FFFF00"/>
                </a:solidFill>
              </a:rPr>
              <a:t>!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555362"/>
            <a:ext cx="832492" cy="1207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8" name="Straight Arrow Connector 57"/>
          <p:cNvCxnSpPr/>
          <p:nvPr/>
        </p:nvCxnSpPr>
        <p:spPr>
          <a:xfrm flipH="1">
            <a:off x="2737492" y="4876800"/>
            <a:ext cx="1910708" cy="747831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792162"/>
          </a:xfrm>
        </p:spPr>
        <p:txBody>
          <a:bodyPr/>
          <a:lstStyle/>
          <a:p>
            <a:r>
              <a:rPr lang="en-US" sz="3200" dirty="0" smtClean="0"/>
              <a:t>Lesson 7 – Web Technology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19200"/>
            <a:ext cx="83820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Part A</a:t>
            </a:r>
          </a:p>
          <a:p>
            <a:pPr>
              <a:spcBef>
                <a:spcPts val="0"/>
              </a:spcBef>
            </a:pPr>
            <a:r>
              <a:rPr lang="en-US" sz="2400" b="1" dirty="0" smtClean="0"/>
              <a:t>More </a:t>
            </a:r>
            <a:r>
              <a:rPr lang="en-US" sz="2400" b="1" dirty="0"/>
              <a:t>on HTML </a:t>
            </a:r>
            <a:r>
              <a:rPr lang="en-US" sz="2400" b="1" dirty="0" smtClean="0"/>
              <a:t>tags</a:t>
            </a:r>
          </a:p>
          <a:p>
            <a:pPr>
              <a:spcBef>
                <a:spcPts val="0"/>
              </a:spcBef>
            </a:pPr>
            <a:r>
              <a:rPr lang="en-US" sz="2400" b="1" dirty="0" smtClean="0"/>
              <a:t>The Image Tag</a:t>
            </a:r>
          </a:p>
          <a:p>
            <a:pPr>
              <a:spcBef>
                <a:spcPts val="0"/>
              </a:spcBef>
            </a:pPr>
            <a:r>
              <a:rPr lang="en-US" sz="2400" b="1" dirty="0" smtClean="0"/>
              <a:t>Class Exercise – Image Tags</a:t>
            </a:r>
          </a:p>
          <a:p>
            <a:pPr>
              <a:spcBef>
                <a:spcPts val="0"/>
              </a:spcBef>
            </a:pPr>
            <a:r>
              <a:rPr lang="en-US" sz="2400" b="1" dirty="0" smtClean="0"/>
              <a:t>Hyperlinks</a:t>
            </a: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 smtClean="0"/>
              <a:t>Class Exercise – Hyperlinks</a:t>
            </a:r>
          </a:p>
          <a:p>
            <a:pPr>
              <a:spcBef>
                <a:spcPts val="0"/>
              </a:spcBef>
            </a:pPr>
            <a:r>
              <a:rPr lang="en-US" sz="2400" b="1" dirty="0" smtClean="0"/>
              <a:t>Web Page Inspection</a:t>
            </a: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/>
              <a:t>HTTP and Mime </a:t>
            </a:r>
            <a:r>
              <a:rPr lang="en-US" sz="2400" b="1" dirty="0" smtClean="0"/>
              <a:t>Types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Part B</a:t>
            </a:r>
            <a:endParaRPr lang="en-US" sz="2400" b="1" dirty="0"/>
          </a:p>
          <a:p>
            <a:pPr>
              <a:spcBef>
                <a:spcPts val="0"/>
              </a:spcBef>
            </a:pPr>
            <a:r>
              <a:rPr lang="en-US" sz="2400" b="1" dirty="0"/>
              <a:t>Using SPIFFS</a:t>
            </a:r>
          </a:p>
          <a:p>
            <a:pPr>
              <a:spcBef>
                <a:spcPts val="0"/>
              </a:spcBef>
            </a:pPr>
            <a:r>
              <a:rPr lang="en-US" sz="2400" b="1" dirty="0"/>
              <a:t>Class Exercise: Display A Web </a:t>
            </a:r>
            <a:r>
              <a:rPr lang="en-US" sz="2400" b="1" dirty="0" smtClean="0"/>
              <a:t>Page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380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792162"/>
          </a:xfrm>
        </p:spPr>
        <p:txBody>
          <a:bodyPr/>
          <a:lstStyle/>
          <a:p>
            <a:r>
              <a:rPr lang="en-US" sz="3200" dirty="0" smtClean="0"/>
              <a:t>More on HTML Tags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990600"/>
            <a:ext cx="86106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b="1" dirty="0" smtClean="0"/>
              <a:t>There are seemingly innumerable HTML tags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The most critical tags do not just format text, they cause the browser, and sometimes the server to take actions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One common action is to display another file, particularly images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Another common action is to jump to another web page (a “hyperlink”)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And yet another common action is send input from the client browser back to the server (form input)</a:t>
            </a:r>
          </a:p>
          <a:p>
            <a:pPr>
              <a:spcBef>
                <a:spcPts val="1200"/>
              </a:spcBef>
            </a:pPr>
            <a:r>
              <a:rPr lang="en-US" sz="2000" b="1" dirty="0"/>
              <a:t>Just like subroutines and CLI programs, certain </a:t>
            </a:r>
            <a:r>
              <a:rPr lang="en-US" sz="2000" b="1" dirty="0" smtClean="0"/>
              <a:t>tags take </a:t>
            </a:r>
            <a:r>
              <a:rPr lang="en-US" sz="2000" b="1" i="1" dirty="0" smtClean="0"/>
              <a:t>arguments</a:t>
            </a:r>
            <a:r>
              <a:rPr lang="en-US" sz="2000" b="1" dirty="0" smtClean="0"/>
              <a:t>, which are parameters specified </a:t>
            </a:r>
            <a:r>
              <a:rPr lang="en-US" sz="2000" b="1" i="1" dirty="0" smtClean="0"/>
              <a:t>inside the tag</a:t>
            </a:r>
            <a:r>
              <a:rPr lang="en-US" sz="2000" b="1" dirty="0"/>
              <a:t> </a:t>
            </a:r>
            <a:r>
              <a:rPr lang="en-US" sz="2000" b="1" dirty="0" smtClean="0"/>
              <a:t>which tell the client browser or the server what to do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Note also that not all tags necessarily take closing delimiters, e.g., </a:t>
            </a:r>
            <a:r>
              <a:rPr lang="en-US" sz="20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</a:t>
            </a:r>
            <a:r>
              <a:rPr lang="en-US" sz="2000" b="1" dirty="0" smtClean="0"/>
              <a:t>. This is particularly true of “action tags”.</a:t>
            </a:r>
          </a:p>
          <a:p>
            <a:pPr>
              <a:spcBef>
                <a:spcPts val="1200"/>
              </a:spcBef>
            </a:pPr>
            <a:r>
              <a:rPr lang="en-US" sz="2000" b="1" dirty="0" smtClean="0"/>
              <a:t>We will look at all of these in turn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508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442762" cy="792162"/>
          </a:xfrm>
        </p:spPr>
        <p:txBody>
          <a:bodyPr/>
          <a:lstStyle/>
          <a:p>
            <a:r>
              <a:rPr lang="en-US" sz="3200" dirty="0" smtClean="0"/>
              <a:t>The IMG tag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838200"/>
            <a:ext cx="86106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The IMG tag is used to include images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The images are typically on the same server as the web page with the IMG tag, </a:t>
            </a:r>
            <a:r>
              <a:rPr lang="en-US" sz="1600" b="1" i="1" dirty="0" smtClean="0"/>
              <a:t>but they don’t have to be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The </a:t>
            </a:r>
            <a:r>
              <a:rPr lang="en-US" sz="1600" b="1" dirty="0" err="1" smtClean="0"/>
              <a:t>img</a:t>
            </a:r>
            <a:r>
              <a:rPr lang="en-US" sz="1600" b="1" dirty="0" smtClean="0"/>
              <a:t> tag employs several </a:t>
            </a:r>
            <a:r>
              <a:rPr lang="en-US" sz="1600" b="1" i="1" dirty="0" smtClean="0"/>
              <a:t>arguments</a:t>
            </a:r>
            <a:r>
              <a:rPr lang="en-US" sz="1600" b="1" dirty="0" smtClean="0"/>
              <a:t>, and these arguments each take data called </a:t>
            </a:r>
            <a:r>
              <a:rPr lang="en-US" sz="1600" b="1" i="1" dirty="0" smtClean="0"/>
              <a:t>parameters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Here is the full tag syntax: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</a:t>
            </a:r>
            <a:r>
              <a:rPr lang="en-US" sz="16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url|filename</a:t>
            </a:r>
            <a:r>
              <a:rPr lang="en-US" sz="16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[alt=“descriptive text” [width=“x”] [height=“y”]&gt; 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And here are what all those arguments and parameters do:</a:t>
            </a:r>
          </a:p>
          <a:p>
            <a:pPr lvl="1">
              <a:spcBef>
                <a:spcPts val="1200"/>
              </a:spcBef>
            </a:pP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b="1" dirty="0" smtClean="0"/>
              <a:t> : the start of the tag itself, including the opening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400" b="1" dirty="0" smtClean="0"/>
              <a:t> delimiter</a:t>
            </a:r>
          </a:p>
          <a:p>
            <a:pPr lvl="1">
              <a:spcBef>
                <a:spcPts val="1200"/>
              </a:spcBef>
            </a:pPr>
            <a:r>
              <a:rPr lang="en-US" sz="14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rc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/>
              <a:t> : specifies the image filename, </a:t>
            </a:r>
            <a:r>
              <a:rPr lang="en-US" sz="1400" b="1" i="1" dirty="0" smtClean="0"/>
              <a:t>or </a:t>
            </a:r>
            <a:r>
              <a:rPr lang="en-US" sz="1400" b="1" i="1" dirty="0" err="1" smtClean="0"/>
              <a:t>url</a:t>
            </a:r>
            <a:r>
              <a:rPr lang="en-US" sz="1400" b="1" i="1" dirty="0" smtClean="0"/>
              <a:t> of the image</a:t>
            </a:r>
            <a:r>
              <a:rPr lang="en-US" sz="1400" b="1" dirty="0" smtClean="0"/>
              <a:t>, to be included at this location on the page</a:t>
            </a:r>
          </a:p>
          <a:p>
            <a:pPr lvl="1">
              <a:spcBef>
                <a:spcPts val="1200"/>
              </a:spcBef>
            </a:pP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lt=</a:t>
            </a:r>
            <a:r>
              <a:rPr lang="en-US" sz="1400" b="1" dirty="0" smtClean="0"/>
              <a:t> : Optional parameter which specifies plain text that will be displayed by a browser if it doesn’t know how to handle the image type specified. Rarely a problem these days, but proper form</a:t>
            </a:r>
          </a:p>
          <a:p>
            <a:pPr lvl="1">
              <a:spcBef>
                <a:spcPts val="1200"/>
              </a:spcBef>
            </a:pP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idth=</a:t>
            </a:r>
            <a:r>
              <a:rPr lang="en-US" sz="1400" b="1" dirty="0" smtClean="0"/>
              <a:t> and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height=</a:t>
            </a:r>
            <a:r>
              <a:rPr lang="en-US" sz="1400" b="1" dirty="0" smtClean="0"/>
              <a:t> : Optional parameter which allows rescaling of an image. If not provided, image will be displayed at its native resolution.</a:t>
            </a:r>
          </a:p>
          <a:p>
            <a:pPr lvl="1">
              <a:spcBef>
                <a:spcPts val="1200"/>
              </a:spcBef>
            </a:pP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b="1" dirty="0" smtClean="0"/>
              <a:t> : The closing </a:t>
            </a:r>
            <a:r>
              <a:rPr lang="en-US" sz="1400" b="1" dirty="0" err="1" smtClean="0"/>
              <a:t>delimeter</a:t>
            </a:r>
            <a:r>
              <a:rPr lang="en-US" sz="1400" b="1" dirty="0" smtClean="0"/>
              <a:t> for the tag</a:t>
            </a:r>
            <a:endParaRPr lang="en-US" sz="1400" b="1" dirty="0"/>
          </a:p>
          <a:p>
            <a:pPr>
              <a:spcBef>
                <a:spcPts val="1200"/>
              </a:spcBef>
            </a:pPr>
            <a:r>
              <a:rPr lang="en-US" sz="1600" b="1" dirty="0" smtClean="0"/>
              <a:t>Note that the parameters for arguments are always in “</a:t>
            </a:r>
            <a:r>
              <a:rPr lang="en-US" sz="1600" b="1" i="1" dirty="0" smtClean="0"/>
              <a:t>double quotes”</a:t>
            </a:r>
            <a:r>
              <a:rPr lang="en-US" sz="1600" b="1" dirty="0" smtClean="0"/>
              <a:t>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9351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442762" cy="792162"/>
          </a:xfrm>
        </p:spPr>
        <p:txBody>
          <a:bodyPr/>
          <a:lstStyle/>
          <a:p>
            <a:r>
              <a:rPr lang="en-US" sz="3200" dirty="0" smtClean="0"/>
              <a:t>The IMG tag (cont.)</a:t>
            </a:r>
            <a:endParaRPr lang="en-US" sz="3200" dirty="0">
              <a:solidFill>
                <a:srgbClr val="00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8600" y="838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Let’s see wha</a:t>
            </a:r>
            <a:r>
              <a:rPr lang="en-US" sz="1600" b="1" dirty="0" smtClean="0"/>
              <a:t>t all that looks like on the live internet. Here is a screen capture of the main page for </a:t>
            </a:r>
            <a:r>
              <a:rPr lang="en-US" sz="1600" b="1" dirty="0" smtClean="0">
                <a:solidFill>
                  <a:srgbClr val="00FFFF"/>
                </a:solidFill>
              </a:rPr>
              <a:t>http://congress.gov</a:t>
            </a:r>
            <a:r>
              <a:rPr lang="en-US" sz="1600" b="1" dirty="0" smtClean="0"/>
              <a:t>. We are interested in the graphic element (picture) outlined in </a:t>
            </a:r>
            <a:r>
              <a:rPr lang="en-US" sz="1600" b="1" dirty="0" smtClean="0">
                <a:solidFill>
                  <a:srgbClr val="FF0000"/>
                </a:solidFill>
              </a:rPr>
              <a:t>red</a:t>
            </a:r>
            <a:r>
              <a:rPr lang="en-US" sz="1600" b="1" dirty="0" smtClean="0"/>
              <a:t>:</a:t>
            </a:r>
            <a:endParaRPr lang="en-US" sz="1600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4837"/>
            <a:ext cx="4888374" cy="467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523781" y="1900716"/>
            <a:ext cx="3321170" cy="1985484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/>
              <a:t>&lt;</a:t>
            </a:r>
            <a:r>
              <a:rPr lang="en-US" sz="1600" b="1" dirty="0" err="1"/>
              <a:t>img</a:t>
            </a:r>
            <a:r>
              <a:rPr lang="en-US" sz="1600" b="1" dirty="0"/>
              <a:t> </a:t>
            </a:r>
            <a:r>
              <a:rPr lang="en-US" sz="1600" b="1" dirty="0" err="1"/>
              <a:t>src</a:t>
            </a:r>
            <a:r>
              <a:rPr lang="en-US" sz="1600" b="1" dirty="0"/>
              <a:t>="https://www.congress.gov/img/video-legislative-process.jpg" alt="Legislative Process video" width="204" height="148"&gt;</a:t>
            </a:r>
            <a:endParaRPr lang="en-US" sz="1600" b="1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533900" y="3886200"/>
            <a:ext cx="989882" cy="167640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5523780" y="4211143"/>
            <a:ext cx="354401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600" b="1" dirty="0" smtClean="0"/>
              <a:t>Here is that graphic element “scraped” from the page (via right click -&gt; Save As) and displayed on its own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5143500"/>
            <a:ext cx="19431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8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42762" cy="639762"/>
          </a:xfrm>
        </p:spPr>
        <p:txBody>
          <a:bodyPr/>
          <a:lstStyle/>
          <a:p>
            <a:r>
              <a:rPr lang="en-US" sz="2800" dirty="0" smtClean="0"/>
              <a:t>Clas</a:t>
            </a:r>
            <a:r>
              <a:rPr lang="en-US" sz="2800" dirty="0" smtClean="0"/>
              <a:t>s Exercise: Image Tags</a:t>
            </a:r>
            <a:endParaRPr lang="en-US" sz="2800" dirty="0">
              <a:solidFill>
                <a:srgbClr val="00FFFF"/>
              </a:solidFill>
            </a:endParaRPr>
          </a:p>
        </p:txBody>
      </p:sp>
      <p:sp>
        <p:nvSpPr>
          <p:cNvPr id="3" name="AutoShape 2" descr="Adding the Basic HTML Document Tre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8382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Let’s add that graphic to our web page from last time. </a:t>
            </a:r>
            <a:r>
              <a:rPr lang="en-US" sz="1600" b="1" dirty="0" smtClean="0"/>
              <a:t>Open the file seiche.html (in your Lesson7 folder) in your HTML editor (VS Code, Kate, or Notepad) and modify it to look like this:</a:t>
            </a:r>
            <a:endParaRPr lang="en-US" sz="16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0" y="4419600"/>
            <a:ext cx="2722563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2224" y="1676400"/>
            <a:ext cx="40607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&lt;head&gt;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title&gt;SEICHE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Website&lt;/title&gt;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&lt;/head&gt;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&lt;body&gt;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&lt;h1&gt;Welcome to 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our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 page!&lt;/h1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video-legislative-process.jpg&gt;</a:t>
            </a:r>
            <a:endParaRPr lang="en-US" sz="1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&lt;/body&gt;</a:t>
            </a:r>
          </a:p>
          <a:p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191000" y="4114800"/>
            <a:ext cx="46482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/>
              <a:t>Onc</a:t>
            </a:r>
            <a:r>
              <a:rPr lang="en-US" sz="1600" b="1" dirty="0" smtClean="0"/>
              <a:t>e you have modified your HTML file and saved the graphic, save your HTML file, then open seiche.html in a browser. </a:t>
            </a:r>
          </a:p>
          <a:p>
            <a:pPr>
              <a:spcBef>
                <a:spcPts val="1200"/>
              </a:spcBef>
            </a:pPr>
            <a:r>
              <a:rPr lang="en-US" sz="1600" b="1" dirty="0" smtClean="0"/>
              <a:t>You should see a display similar to that of Windows Firefox shown at right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33900" y="1752600"/>
            <a:ext cx="4305300" cy="2070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b="1" dirty="0" smtClean="0">
                <a:solidFill>
                  <a:srgbClr val="00FFFF"/>
                </a:solidFill>
              </a:rPr>
              <a:t>You will need to “scrape” the graphic  from the congress.gov page by opening that page in a browser, then right-clicking on the image, then selecting “Save Image As”. Navigate to the Lesson7 folder where your seiche.html file is and save the image</a:t>
            </a:r>
            <a:endParaRPr lang="en-US" sz="1600" b="1" dirty="0" smtClean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2656</Words>
  <Application>Microsoft Office PowerPoint</Application>
  <PresentationFormat>On-screen Show (4:3)</PresentationFormat>
  <Paragraphs>302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SEICHE 2023 Intermediate Arduino Programming for IoT</vt:lpstr>
      <vt:lpstr>REMINDER YOU MUST HAVE A WORKING LED MATRIX DISPLAY TO TAKE THIS CLASS!  If displays are lost or damaged, replacements are $70 with 1-week lead time for replacement </vt:lpstr>
      <vt:lpstr>Lesson Plan Overview</vt:lpstr>
      <vt:lpstr>Flash Drive Contents Reminder</vt:lpstr>
      <vt:lpstr>Lesson 7 – Web Technology</vt:lpstr>
      <vt:lpstr>More on HTML Tags</vt:lpstr>
      <vt:lpstr>The IMG tag</vt:lpstr>
      <vt:lpstr>The IMG tag (cont.)</vt:lpstr>
      <vt:lpstr>Class Exercise: Image Tags</vt:lpstr>
      <vt:lpstr>Hyperlinks</vt:lpstr>
      <vt:lpstr>Class Exercise: Hyperlinks</vt:lpstr>
      <vt:lpstr>Web Page Inspection</vt:lpstr>
      <vt:lpstr>Web Page Inspection (cont.)</vt:lpstr>
      <vt:lpstr>HTTP and MIME Types</vt:lpstr>
      <vt:lpstr>Using SPIFFS</vt:lpstr>
      <vt:lpstr>Using SPIFFS (cont.)</vt:lpstr>
      <vt:lpstr>CLASS EXERCISE – DISPLAY A WEB PAGE!</vt:lpstr>
      <vt:lpstr>DISPLAY A WEB PAGE! (cont.)</vt:lpstr>
      <vt:lpstr>Formal End of Lesson 5</vt:lpstr>
      <vt:lpstr>Our Microcontroller: The WeMos D1 Mini</vt:lpstr>
      <vt:lpstr>SEICHE LED Display Architecture</vt:lpstr>
      <vt:lpstr>sprintf() Function Syntax</vt:lpstr>
      <vt:lpstr>sprintf() Format Strings</vt:lpstr>
      <vt:lpstr>sprintf() Conversion Specifiers</vt:lpstr>
      <vt:lpstr>sprintf() Conversion Specifiers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123</cp:revision>
  <cp:lastPrinted>2023-03-28T17:54:32Z</cp:lastPrinted>
  <dcterms:created xsi:type="dcterms:W3CDTF">2022-02-01T06:18:00Z</dcterms:created>
  <dcterms:modified xsi:type="dcterms:W3CDTF">2023-03-28T17:55:36Z</dcterms:modified>
</cp:coreProperties>
</file>